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316" r:id="rId2"/>
    <p:sldId id="311" r:id="rId3"/>
    <p:sldId id="312" r:id="rId4"/>
    <p:sldId id="313" r:id="rId5"/>
    <p:sldId id="314" r:id="rId6"/>
    <p:sldId id="315" r:id="rId7"/>
    <p:sldId id="317" r:id="rId8"/>
    <p:sldId id="318" r:id="rId9"/>
    <p:sldId id="319" r:id="rId10"/>
    <p:sldId id="324" r:id="rId11"/>
    <p:sldId id="325" r:id="rId12"/>
    <p:sldId id="326" r:id="rId13"/>
    <p:sldId id="327" r:id="rId14"/>
    <p:sldId id="322" r:id="rId15"/>
    <p:sldId id="323" r:id="rId16"/>
    <p:sldId id="279" r:id="rId17"/>
    <p:sldId id="282" r:id="rId18"/>
    <p:sldId id="283" r:id="rId19"/>
    <p:sldId id="287" r:id="rId20"/>
    <p:sldId id="288" r:id="rId21"/>
    <p:sldId id="291" r:id="rId22"/>
    <p:sldId id="293" r:id="rId23"/>
    <p:sldId id="297" r:id="rId24"/>
    <p:sldId id="298" r:id="rId25"/>
    <p:sldId id="296" r:id="rId26"/>
    <p:sldId id="301" r:id="rId27"/>
    <p:sldId id="302" r:id="rId28"/>
    <p:sldId id="303" r:id="rId29"/>
    <p:sldId id="304" r:id="rId30"/>
    <p:sldId id="307" r:id="rId31"/>
    <p:sldId id="310" r:id="rId32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JUSER200304H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C710C-1556-44D3-8D23-2853BF67B9B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78C0469-5FF7-4B25-B3C2-63646BE88BDA}">
      <dgm:prSet phldrT="[文字]"/>
      <dgm:spPr>
        <a:solidFill>
          <a:srgbClr val="F78D35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結構安全</a:t>
          </a:r>
          <a:endParaRPr lang="en-US" altLang="zh-TW" b="1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消防安全</a:t>
          </a:r>
        </a:p>
      </dgm:t>
    </dgm:pt>
    <dgm:pt modelId="{2B60A1CD-5E18-412B-9A9C-9138FAAA66A3}" type="parTrans" cxnId="{EDB3CF3E-4D8F-40AE-B356-56FB9A74812B}">
      <dgm:prSet/>
      <dgm:spPr/>
      <dgm:t>
        <a:bodyPr/>
        <a:lstStyle/>
        <a:p>
          <a:endParaRPr lang="zh-TW" altLang="en-US"/>
        </a:p>
      </dgm:t>
    </dgm:pt>
    <dgm:pt modelId="{87F8E41D-4CD4-40E5-931E-C33B4371394B}" type="sibTrans" cxnId="{EDB3CF3E-4D8F-40AE-B356-56FB9A74812B}">
      <dgm:prSet/>
      <dgm:spPr/>
      <dgm:t>
        <a:bodyPr/>
        <a:lstStyle/>
        <a:p>
          <a:endParaRPr lang="zh-TW" altLang="en-US"/>
        </a:p>
      </dgm:t>
    </dgm:pt>
    <dgm:pt modelId="{CA0CF339-F6FB-4D4A-8221-95A90A324064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漏水</a:t>
          </a:r>
        </a:p>
      </dgm:t>
    </dgm:pt>
    <dgm:pt modelId="{665E6D4B-04B3-4AFE-B8DD-03AE67ACDA5B}" type="parTrans" cxnId="{5F8F242B-619E-43DD-978C-A63190C1C01C}">
      <dgm:prSet/>
      <dgm:spPr/>
      <dgm:t>
        <a:bodyPr/>
        <a:lstStyle/>
        <a:p>
          <a:endParaRPr lang="zh-TW" altLang="en-US"/>
        </a:p>
      </dgm:t>
    </dgm:pt>
    <dgm:pt modelId="{64F7D07F-8E2A-44EB-9A84-BA33506176EA}" type="sibTrans" cxnId="{5F8F242B-619E-43DD-978C-A63190C1C01C}">
      <dgm:prSet/>
      <dgm:spPr/>
      <dgm:t>
        <a:bodyPr/>
        <a:lstStyle/>
        <a:p>
          <a:endParaRPr lang="zh-TW" altLang="en-US"/>
        </a:p>
      </dgm:t>
    </dgm:pt>
    <dgm:pt modelId="{D0AE8F5B-D01D-4B5D-8493-217F71782B3A}">
      <dgm:prSet phldrT="[文字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其他修繕</a:t>
          </a:r>
        </a:p>
      </dgm:t>
    </dgm:pt>
    <dgm:pt modelId="{35D08083-E005-404A-90E0-F3D43327EFA0}" type="parTrans" cxnId="{8F473F8C-29B5-4081-930D-548463FDBAEE}">
      <dgm:prSet/>
      <dgm:spPr/>
      <dgm:t>
        <a:bodyPr/>
        <a:lstStyle/>
        <a:p>
          <a:endParaRPr lang="zh-TW" altLang="en-US"/>
        </a:p>
      </dgm:t>
    </dgm:pt>
    <dgm:pt modelId="{AB7C76E6-A288-4ACC-9DC9-C0F44DFBE0EF}" type="sibTrans" cxnId="{8F473F8C-29B5-4081-930D-548463FDBAEE}">
      <dgm:prSet/>
      <dgm:spPr/>
      <dgm:t>
        <a:bodyPr/>
        <a:lstStyle/>
        <a:p>
          <a:endParaRPr lang="zh-TW" altLang="en-US"/>
        </a:p>
      </dgm:t>
    </dgm:pt>
    <dgm:pt modelId="{58CA70D2-3E94-4FCA-8D29-18353FC90246}">
      <dgm:prSet/>
      <dgm:spPr>
        <a:solidFill>
          <a:srgbClr val="FF0000"/>
        </a:solidFill>
      </dgm:spPr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緊急狀況</a:t>
          </a:r>
        </a:p>
      </dgm:t>
    </dgm:pt>
    <dgm:pt modelId="{284FD0AE-0EBC-43AF-ACCF-2F35218520C5}" type="parTrans" cxnId="{E8D9EDD5-EC13-4957-9BC1-571D2B2EB70B}">
      <dgm:prSet/>
      <dgm:spPr/>
      <dgm:t>
        <a:bodyPr/>
        <a:lstStyle/>
        <a:p>
          <a:endParaRPr lang="zh-TW" altLang="en-US"/>
        </a:p>
      </dgm:t>
    </dgm:pt>
    <dgm:pt modelId="{5AAA85FB-C20C-48B0-932C-939DE9260890}" type="sibTrans" cxnId="{E8D9EDD5-EC13-4957-9BC1-571D2B2EB70B}">
      <dgm:prSet/>
      <dgm:spPr/>
      <dgm:t>
        <a:bodyPr/>
        <a:lstStyle/>
        <a:p>
          <a:endParaRPr lang="zh-TW" altLang="en-US"/>
        </a:p>
      </dgm:t>
    </dgm:pt>
    <dgm:pt modelId="{99845A34-9C51-4EAA-BF72-02A52BD5F6C4}" type="pres">
      <dgm:prSet presAssocID="{35FC710C-1556-44D3-8D23-2853BF67B9B0}" presName="CompostProcess" presStyleCnt="0">
        <dgm:presLayoutVars>
          <dgm:dir/>
          <dgm:resizeHandles val="exact"/>
        </dgm:presLayoutVars>
      </dgm:prSet>
      <dgm:spPr/>
    </dgm:pt>
    <dgm:pt modelId="{D898C882-5143-4E20-A532-5E9FFA249CCE}" type="pres">
      <dgm:prSet presAssocID="{35FC710C-1556-44D3-8D23-2853BF67B9B0}" presName="arrow" presStyleLbl="bgShp" presStyleIdx="0" presStyleCnt="1" custLinFactNeighborX="-541" custLinFactNeighborY="-21625"/>
      <dgm:spPr>
        <a:solidFill>
          <a:srgbClr val="0070C0"/>
        </a:solidFill>
      </dgm:spPr>
    </dgm:pt>
    <dgm:pt modelId="{2DBDB362-4406-48E4-AD77-C00EAA8691EA}" type="pres">
      <dgm:prSet presAssocID="{35FC710C-1556-44D3-8D23-2853BF67B9B0}" presName="linearProcess" presStyleCnt="0"/>
      <dgm:spPr/>
    </dgm:pt>
    <dgm:pt modelId="{ADC8BC10-FFD4-43E2-8095-6119B7654C4D}" type="pres">
      <dgm:prSet presAssocID="{58CA70D2-3E94-4FCA-8D29-18353FC9024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00B894-BE96-4A0D-A77C-2FC8DCD8DFC7}" type="pres">
      <dgm:prSet presAssocID="{5AAA85FB-C20C-48B0-932C-939DE9260890}" presName="sibTrans" presStyleCnt="0"/>
      <dgm:spPr/>
    </dgm:pt>
    <dgm:pt modelId="{52C76003-ACF4-455C-9C32-B9BF32FCE014}" type="pres">
      <dgm:prSet presAssocID="{178C0469-5FF7-4B25-B3C2-63646BE88BD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2E3086-42EB-4ABF-A0AB-FF5BEC6AEB93}" type="pres">
      <dgm:prSet presAssocID="{87F8E41D-4CD4-40E5-931E-C33B4371394B}" presName="sibTrans" presStyleCnt="0"/>
      <dgm:spPr/>
    </dgm:pt>
    <dgm:pt modelId="{0892846B-A380-44B5-9A10-978C177D4999}" type="pres">
      <dgm:prSet presAssocID="{CA0CF339-F6FB-4D4A-8221-95A90A32406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DD49BE-E54F-4732-A066-45EAAB75A69A}" type="pres">
      <dgm:prSet presAssocID="{64F7D07F-8E2A-44EB-9A84-BA33506176EA}" presName="sibTrans" presStyleCnt="0"/>
      <dgm:spPr/>
    </dgm:pt>
    <dgm:pt modelId="{6742D4DF-8EC7-4046-8D99-DDA7E644390D}" type="pres">
      <dgm:prSet presAssocID="{D0AE8F5B-D01D-4B5D-8493-217F71782B3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B370795-0EF0-49DF-B024-FC4D43A87521}" type="presOf" srcId="{58CA70D2-3E94-4FCA-8D29-18353FC90246}" destId="{ADC8BC10-FFD4-43E2-8095-6119B7654C4D}" srcOrd="0" destOrd="0" presId="urn:microsoft.com/office/officeart/2005/8/layout/hProcess9"/>
    <dgm:cxn modelId="{A18E0386-936E-4E21-ABCF-0CBBA1358E69}" type="presOf" srcId="{CA0CF339-F6FB-4D4A-8221-95A90A324064}" destId="{0892846B-A380-44B5-9A10-978C177D4999}" srcOrd="0" destOrd="0" presId="urn:microsoft.com/office/officeart/2005/8/layout/hProcess9"/>
    <dgm:cxn modelId="{9C5142FB-B6CF-4338-BCFD-E818D67B94CD}" type="presOf" srcId="{35FC710C-1556-44D3-8D23-2853BF67B9B0}" destId="{99845A34-9C51-4EAA-BF72-02A52BD5F6C4}" srcOrd="0" destOrd="0" presId="urn:microsoft.com/office/officeart/2005/8/layout/hProcess9"/>
    <dgm:cxn modelId="{8F473F8C-29B5-4081-930D-548463FDBAEE}" srcId="{35FC710C-1556-44D3-8D23-2853BF67B9B0}" destId="{D0AE8F5B-D01D-4B5D-8493-217F71782B3A}" srcOrd="3" destOrd="0" parTransId="{35D08083-E005-404A-90E0-F3D43327EFA0}" sibTransId="{AB7C76E6-A288-4ACC-9DC9-C0F44DFBE0EF}"/>
    <dgm:cxn modelId="{EDB3CF3E-4D8F-40AE-B356-56FB9A74812B}" srcId="{35FC710C-1556-44D3-8D23-2853BF67B9B0}" destId="{178C0469-5FF7-4B25-B3C2-63646BE88BDA}" srcOrd="1" destOrd="0" parTransId="{2B60A1CD-5E18-412B-9A9C-9138FAAA66A3}" sibTransId="{87F8E41D-4CD4-40E5-931E-C33B4371394B}"/>
    <dgm:cxn modelId="{F85F6848-1F81-464D-9F3A-D2B173273237}" type="presOf" srcId="{D0AE8F5B-D01D-4B5D-8493-217F71782B3A}" destId="{6742D4DF-8EC7-4046-8D99-DDA7E644390D}" srcOrd="0" destOrd="0" presId="urn:microsoft.com/office/officeart/2005/8/layout/hProcess9"/>
    <dgm:cxn modelId="{1D3FD665-6177-4C6F-B586-25DEB1E70008}" type="presOf" srcId="{178C0469-5FF7-4B25-B3C2-63646BE88BDA}" destId="{52C76003-ACF4-455C-9C32-B9BF32FCE014}" srcOrd="0" destOrd="0" presId="urn:microsoft.com/office/officeart/2005/8/layout/hProcess9"/>
    <dgm:cxn modelId="{5F8F242B-619E-43DD-978C-A63190C1C01C}" srcId="{35FC710C-1556-44D3-8D23-2853BF67B9B0}" destId="{CA0CF339-F6FB-4D4A-8221-95A90A324064}" srcOrd="2" destOrd="0" parTransId="{665E6D4B-04B3-4AFE-B8DD-03AE67ACDA5B}" sibTransId="{64F7D07F-8E2A-44EB-9A84-BA33506176EA}"/>
    <dgm:cxn modelId="{E8D9EDD5-EC13-4957-9BC1-571D2B2EB70B}" srcId="{35FC710C-1556-44D3-8D23-2853BF67B9B0}" destId="{58CA70D2-3E94-4FCA-8D29-18353FC90246}" srcOrd="0" destOrd="0" parTransId="{284FD0AE-0EBC-43AF-ACCF-2F35218520C5}" sibTransId="{5AAA85FB-C20C-48B0-932C-939DE9260890}"/>
    <dgm:cxn modelId="{6AEEED6D-2FD2-43AA-AA6D-872810DFA7E7}" type="presParOf" srcId="{99845A34-9C51-4EAA-BF72-02A52BD5F6C4}" destId="{D898C882-5143-4E20-A532-5E9FFA249CCE}" srcOrd="0" destOrd="0" presId="urn:microsoft.com/office/officeart/2005/8/layout/hProcess9"/>
    <dgm:cxn modelId="{3B757E13-61C0-4593-9813-53C3A0FF3176}" type="presParOf" srcId="{99845A34-9C51-4EAA-BF72-02A52BD5F6C4}" destId="{2DBDB362-4406-48E4-AD77-C00EAA8691EA}" srcOrd="1" destOrd="0" presId="urn:microsoft.com/office/officeart/2005/8/layout/hProcess9"/>
    <dgm:cxn modelId="{0708660B-1EEB-4D4F-A7B2-8B43ECC41781}" type="presParOf" srcId="{2DBDB362-4406-48E4-AD77-C00EAA8691EA}" destId="{ADC8BC10-FFD4-43E2-8095-6119B7654C4D}" srcOrd="0" destOrd="0" presId="urn:microsoft.com/office/officeart/2005/8/layout/hProcess9"/>
    <dgm:cxn modelId="{E02234A7-E269-49BE-A512-4229FB4A0306}" type="presParOf" srcId="{2DBDB362-4406-48E4-AD77-C00EAA8691EA}" destId="{E700B894-BE96-4A0D-A77C-2FC8DCD8DFC7}" srcOrd="1" destOrd="0" presId="urn:microsoft.com/office/officeart/2005/8/layout/hProcess9"/>
    <dgm:cxn modelId="{89CB962E-2601-4CE8-B95E-2F686B27EA49}" type="presParOf" srcId="{2DBDB362-4406-48E4-AD77-C00EAA8691EA}" destId="{52C76003-ACF4-455C-9C32-B9BF32FCE014}" srcOrd="2" destOrd="0" presId="urn:microsoft.com/office/officeart/2005/8/layout/hProcess9"/>
    <dgm:cxn modelId="{A680B9BB-E280-4ABC-8A19-FFC1DF216DB4}" type="presParOf" srcId="{2DBDB362-4406-48E4-AD77-C00EAA8691EA}" destId="{CC2E3086-42EB-4ABF-A0AB-FF5BEC6AEB93}" srcOrd="3" destOrd="0" presId="urn:microsoft.com/office/officeart/2005/8/layout/hProcess9"/>
    <dgm:cxn modelId="{879296D7-8AF3-4A55-9C52-BF24E2CC067B}" type="presParOf" srcId="{2DBDB362-4406-48E4-AD77-C00EAA8691EA}" destId="{0892846B-A380-44B5-9A10-978C177D4999}" srcOrd="4" destOrd="0" presId="urn:microsoft.com/office/officeart/2005/8/layout/hProcess9"/>
    <dgm:cxn modelId="{78C4382B-B5DD-45E5-8E77-EC6F9DE06910}" type="presParOf" srcId="{2DBDB362-4406-48E4-AD77-C00EAA8691EA}" destId="{1DDD49BE-E54F-4732-A066-45EAAB75A69A}" srcOrd="5" destOrd="0" presId="urn:microsoft.com/office/officeart/2005/8/layout/hProcess9"/>
    <dgm:cxn modelId="{41C0F5B1-F78E-4A4F-A4A5-9997B950D924}" type="presParOf" srcId="{2DBDB362-4406-48E4-AD77-C00EAA8691EA}" destId="{6742D4DF-8EC7-4046-8D99-DDA7E644390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8C882-5143-4E20-A532-5E9FFA249CCE}">
      <dsp:nvSpPr>
        <dsp:cNvPr id="0" name=""/>
        <dsp:cNvSpPr/>
      </dsp:nvSpPr>
      <dsp:spPr>
        <a:xfrm>
          <a:off x="537465" y="0"/>
          <a:ext cx="6489144" cy="2695575"/>
        </a:xfrm>
        <a:prstGeom prst="rightArrow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8BC10-FFD4-43E2-8095-6119B7654C4D}">
      <dsp:nvSpPr>
        <dsp:cNvPr id="0" name=""/>
        <dsp:cNvSpPr/>
      </dsp:nvSpPr>
      <dsp:spPr>
        <a:xfrm>
          <a:off x="1863" y="808672"/>
          <a:ext cx="1779035" cy="10782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緊急狀況</a:t>
          </a:r>
        </a:p>
      </dsp:txBody>
      <dsp:txXfrm>
        <a:off x="54498" y="861307"/>
        <a:ext cx="1673765" cy="972960"/>
      </dsp:txXfrm>
    </dsp:sp>
    <dsp:sp modelId="{52C76003-ACF4-455C-9C32-B9BF32FCE014}">
      <dsp:nvSpPr>
        <dsp:cNvPr id="0" name=""/>
        <dsp:cNvSpPr/>
      </dsp:nvSpPr>
      <dsp:spPr>
        <a:xfrm>
          <a:off x="1952372" y="808672"/>
          <a:ext cx="1779035" cy="1078230"/>
        </a:xfrm>
        <a:prstGeom prst="roundRect">
          <a:avLst/>
        </a:prstGeom>
        <a:solidFill>
          <a:srgbClr val="F78D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結構安全</a:t>
          </a:r>
          <a:endParaRPr lang="en-US" altLang="zh-TW" sz="22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消防安全</a:t>
          </a:r>
        </a:p>
      </dsp:txBody>
      <dsp:txXfrm>
        <a:off x="2005007" y="861307"/>
        <a:ext cx="1673765" cy="972960"/>
      </dsp:txXfrm>
    </dsp:sp>
    <dsp:sp modelId="{0892846B-A380-44B5-9A10-978C177D4999}">
      <dsp:nvSpPr>
        <dsp:cNvPr id="0" name=""/>
        <dsp:cNvSpPr/>
      </dsp:nvSpPr>
      <dsp:spPr>
        <a:xfrm>
          <a:off x="3902880" y="808672"/>
          <a:ext cx="1779035" cy="107823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漏水</a:t>
          </a:r>
        </a:p>
      </dsp:txBody>
      <dsp:txXfrm>
        <a:off x="3955515" y="861307"/>
        <a:ext cx="1673765" cy="972960"/>
      </dsp:txXfrm>
    </dsp:sp>
    <dsp:sp modelId="{6742D4DF-8EC7-4046-8D99-DDA7E644390D}">
      <dsp:nvSpPr>
        <dsp:cNvPr id="0" name=""/>
        <dsp:cNvSpPr/>
      </dsp:nvSpPr>
      <dsp:spPr>
        <a:xfrm>
          <a:off x="5853389" y="808672"/>
          <a:ext cx="1779035" cy="107823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其他修繕</a:t>
          </a:r>
        </a:p>
      </dsp:txBody>
      <dsp:txXfrm>
        <a:off x="5906024" y="861307"/>
        <a:ext cx="1673765" cy="97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729E1-3754-4E27-BFC3-BF44F32FBE6A}" type="datetimeFigureOut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EBCBF-A7B0-498F-A4F3-7FA1C1719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49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E7A72-4CF0-419C-BBB4-E156F3F4A0EA}" type="datetimeFigureOut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8825E-DBFC-4B8C-A0E9-5B09949243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0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D17CE5-A191-4E45-B610-F58BF3EEE127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7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5B57B76-67BB-4BEB-B588-40EDD353136F}" type="slidenum">
              <a:rPr lang="en-US" altLang="zh-TW" smtClean="0"/>
              <a:pPr>
                <a:spcBef>
                  <a:spcPct val="0"/>
                </a:spcBef>
              </a:pPr>
              <a:t>27</a:t>
            </a:fld>
            <a:endParaRPr lang="en-US" altLang="zh-TW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0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D518EE2-6EA6-4E25-91E8-24449156C341}" type="slidenum">
              <a:rPr lang="en-US" altLang="zh-TW" smtClean="0"/>
              <a:pPr>
                <a:spcBef>
                  <a:spcPct val="0"/>
                </a:spcBef>
              </a:pPr>
              <a:t>29</a:t>
            </a:fld>
            <a:endParaRPr lang="en-US" altLang="zh-TW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552C-4C7D-43E9-8974-8ED0E6ACE9F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772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5C13-FF53-415B-8C1B-1C82FE46706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790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A7A54-F14D-4E84-83A6-E48C411E2E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899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7F95A-C4B6-41C4-9772-58859C320ED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833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D918-FC5F-43C6-87F3-36A7A3CA366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619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38563-5F68-42B8-B416-095025C6B4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0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B394-D71F-45FE-BFD9-F0682034BF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436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28ED8-2A54-460E-958E-64E4863571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829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2C36-2F65-49BA-932B-C1CB1E13FDF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495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51042-1695-4D1A-9052-125BD41C737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2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66C5B-9399-40DE-B1D6-0E89C0332C1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355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>
                <a:solidFill>
                  <a:srgbClr val="000000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8919C-0FF5-4681-950E-CCFC6F5F1186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4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label.org.tw/purchasing/product/upt.aspx?p0=5" TargetMode="External"/><Relationship Id="rId2" Type="http://schemas.openxmlformats.org/officeDocument/2006/relationships/hyperlink" Target="https://greenlife.epa.gov.tw/greenLabe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hyperlink" Target="http://www.ga.ntu.edu.tw/uploads/byself/purchase_image/greenmark.gi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07481" y="1709219"/>
            <a:ext cx="7313613" cy="34734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6000" b="1" dirty="0" smtClean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113</a:t>
            </a:r>
            <a:r>
              <a:rPr lang="zh-TW" altLang="en-US" sz="6000" b="1" dirty="0" smtClean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學年</a:t>
            </a:r>
            <a:r>
              <a:rPr lang="zh-TW" altLang="en-US" sz="6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全校性修繕</a:t>
            </a:r>
            <a:endParaRPr lang="en-US" altLang="zh-TW" sz="60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  <a:cs typeface="+mj-cs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6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cs typeface="+mj-cs"/>
              </a:rPr>
              <a:t>及報廢預算編列原則總務處報告</a:t>
            </a:r>
          </a:p>
        </p:txBody>
      </p:sp>
    </p:spTree>
    <p:extLst>
      <p:ext uri="{BB962C8B-B14F-4D97-AF65-F5344CB8AC3E}">
        <p14:creationId xmlns:p14="http://schemas.microsoft.com/office/powerpoint/2010/main" val="18539360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93739"/>
            <a:ext cx="7313612" cy="750887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solidFill>
                  <a:schemeClr val="hlink"/>
                </a:solidFill>
                <a:latin typeface="華康楷書體W5(P)" pitchFamily="66" charset="-120"/>
                <a:ea typeface="文鼎粗隸" panose="02010609010101010101" pitchFamily="49" charset="-120"/>
              </a:rPr>
              <a:t>營繕組提列之全校性預算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9050" y="1628776"/>
            <a:ext cx="7577138" cy="4932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  <a:sym typeface="Wingdings" panose="05000000000000000000" pitchFamily="2" charset="2"/>
              </a:rPr>
              <a:t>1.</a:t>
            </a:r>
            <a:r>
              <a:rPr lang="zh-TW" altLang="zh-TW" sz="2800" dirty="0">
                <a:solidFill>
                  <a:srgbClr val="003399"/>
                </a:solidFill>
                <a:latin typeface="標楷體" panose="03000509000000000000" pitchFamily="65" charset="-120"/>
                <a:ea typeface="文鼎粗隸" panose="02010609010101010101" pitchFamily="49" charset="-120"/>
              </a:rPr>
              <a:t>公共區域</a:t>
            </a:r>
            <a:endParaRPr lang="zh-TW" altLang="en-US" dirty="0">
              <a:solidFill>
                <a:srgbClr val="003399"/>
              </a:solidFill>
              <a:latin typeface="標楷體" panose="03000509000000000000" pitchFamily="65" charset="-120"/>
              <a:ea typeface="文鼎粗隸" panose="02010609010101010101" pitchFamily="49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共同使用之空間（如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教務處優先排課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教室、廁所、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大樓出入口、大廳、樓梯間、公共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走廊等）或跨院共用無法區分之空間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2.</a:t>
            </a:r>
            <a:r>
              <a:rPr lang="zh-TW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戶外空間之設施、設備修繕</a:t>
            </a:r>
            <a:endParaRPr lang="zh-TW" altLang="en-US" sz="2800" dirty="0">
              <a:solidFill>
                <a:srgbClr val="003399"/>
              </a:solidFill>
              <a:latin typeface="Times New Roman" panose="02020603050405020304" pitchFamily="18" charset="0"/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3.</a:t>
            </a:r>
            <a:r>
              <a:rPr lang="zh-TW" altLang="en-US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總務處業管會議廳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ea typeface="標楷體" panose="03000509000000000000" pitchFamily="65" charset="-120"/>
              </a:rPr>
              <a:t>      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如國璽樓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利瑪竇、進修部大樓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濟時樓</a:t>
            </a:r>
            <a:r>
              <a:rPr lang="zh-TW" altLang="zh-TW" sz="2400" dirty="0">
                <a:solidFill>
                  <a:srgbClr val="FF0000"/>
                </a:solidFill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野聲樓    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等會議廳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buNone/>
            </a:pPr>
            <a:r>
              <a:rPr lang="en-US" altLang="zh-TW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4.</a:t>
            </a:r>
            <a:r>
              <a:rPr lang="zh-TW" altLang="en-US" sz="2800" dirty="0">
                <a:solidFill>
                  <a:srgbClr val="003399"/>
                </a:solidFill>
                <a:latin typeface="Times New Roman" panose="02020603050405020304" pitchFamily="18" charset="0"/>
                <a:ea typeface="文鼎粗隸" panose="02010609010101010101" pitchFamily="49" charset="-120"/>
              </a:rPr>
              <a:t>例行法定申報及相關檢查 </a:t>
            </a:r>
            <a:endParaRPr lang="en-US" altLang="zh-TW" sz="2800" dirty="0">
              <a:solidFill>
                <a:srgbClr val="003399"/>
              </a:solidFill>
              <a:latin typeface="Times New Roman" panose="02020603050405020304" pitchFamily="18" charset="0"/>
              <a:ea typeface="文鼎粗隸" panose="02010609010101010101" pitchFamily="49" charset="-120"/>
            </a:endParaRP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TW" altLang="en-US" sz="2400" i="1" dirty="0">
                <a:solidFill>
                  <a:srgbClr val="FF0000"/>
                </a:solidFill>
                <a:ea typeface="標楷體" panose="03000509000000000000" pitchFamily="65" charset="-120"/>
              </a:rPr>
              <a:t>     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建築物公共安全、消防檢修申報、高壓設備定期檢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     驗申報、公用水塔消毒清洗</a:t>
            </a:r>
            <a:endParaRPr lang="en-US" altLang="zh-TW" sz="2400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pic>
        <p:nvPicPr>
          <p:cNvPr id="1229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2933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3830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1"/>
            <a:ext cx="7443787" cy="335597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室內部分</a:t>
            </a:r>
            <a:r>
              <a:rPr lang="en-US" altLang="zh-TW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公共區域</a:t>
            </a:r>
            <a:r>
              <a:rPr lang="en-US" altLang="zh-TW" sz="2800" dirty="0">
                <a:solidFill>
                  <a:srgbClr val="003399"/>
                </a:solidFill>
                <a:latin typeface="華康徽宗宮體W5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zh-TW" altLang="en-US" sz="2800" dirty="0">
              <a:solidFill>
                <a:srgbClr val="003399"/>
              </a:solidFill>
              <a:latin typeface="華康徽宗宮體W5" pitchFamily="65" charset="-120"/>
              <a:ea typeface="標楷體" pitchFamily="65" charset="-120"/>
              <a:sym typeface="Wingdings" pitchFamily="2" charset="2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建築物結構整建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消防、水電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門窗玻璃紗網及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泥作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粉刷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zh-TW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修繕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校園高（低）壓變電設施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大樓主系統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設備保養（發電機、空調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、消防、照明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電梯設備保養及維護（宿舍區域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田徑場請自行編列）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31775" indent="-231775" eaLnBrk="1" hangingPunct="1"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大樓屋頂安全門之警報器維護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spcBef>
                <a:spcPct val="25000"/>
              </a:spcBef>
              <a:buNone/>
              <a:defRPr/>
            </a:pP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965200" marR="0" lvl="0" indent="-965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華康楷書體W5(P)" pitchFamily="66" charset="-120"/>
                <a:ea typeface="文鼎粗隸" panose="02010609010101010101" pitchFamily="49" charset="-120"/>
                <a:cs typeface="+mn-cs"/>
              </a:rPr>
              <a:t>全校性建物修繕預算編列項目</a:t>
            </a:r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157788"/>
            <a:ext cx="58864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2933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85466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1"/>
            <a:ext cx="7350125" cy="32607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200" dirty="0">
                <a:solidFill>
                  <a:srgbClr val="003399"/>
                </a:solidFill>
                <a:latin typeface="華康楷書體W5(P)" pitchFamily="66" charset="-120"/>
                <a:ea typeface="標楷體" pitchFamily="65" charset="-120"/>
                <a:sym typeface="Wingdings" pitchFamily="2" charset="2"/>
              </a:rPr>
              <a:t>室外部分</a:t>
            </a:r>
            <a:endParaRPr lang="zh-TW" altLang="en-US" sz="3200" dirty="0">
              <a:solidFill>
                <a:srgbClr val="003399"/>
              </a:solidFill>
              <a:latin typeface="華康楷書體W5(P)" pitchFamily="66" charset="-120"/>
              <a:ea typeface="華康楷書體W5(P)" pitchFamily="66" charset="-120"/>
              <a:sym typeface="Wingdings" pitchFamily="2" charset="2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建築物外觀（含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門窗建置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工程）</a:t>
            </a:r>
            <a:endParaRPr lang="zh-TW" altLang="en-US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室外高壓變電站</a:t>
            </a:r>
            <a:endParaRPr lang="zh-TW" altLang="en-US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維生管線（電力、供水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）</a:t>
            </a: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公共空間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設備保養（發電機、空調水塔、</a:t>
            </a:r>
            <a:r>
              <a:rPr lang="zh-TW" altLang="en-US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大</a:t>
            </a: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水塔</a:t>
            </a:r>
            <a:r>
              <a:rPr lang="zh-TW" altLang="en-US" sz="2400" dirty="0">
                <a:solidFill>
                  <a:srgbClr val="FF0000"/>
                </a:solidFill>
                <a:ea typeface="標楷體" pitchFamily="65" charset="-120"/>
              </a:rPr>
              <a:t>）</a:t>
            </a:r>
            <a:endParaRPr lang="en-US" altLang="zh-TW" sz="2400" dirty="0">
              <a:solidFill>
                <a:srgbClr val="FF0000"/>
              </a:solidFill>
              <a:latin typeface="華康楷書體W5(P)" pitchFamily="66" charset="-120"/>
              <a:ea typeface="標楷體" pitchFamily="65" charset="-120"/>
            </a:endParaRPr>
          </a:p>
          <a:p>
            <a:pPr marL="174625" indent="-174625" eaLnBrk="1" hangingPunct="1">
              <a:buFont typeface="Wingdings" panose="05000000000000000000" pitchFamily="2" charset="2"/>
              <a:buChar char="Ø"/>
              <a:defRPr/>
            </a:pPr>
            <a:r>
              <a:rPr lang="zh-TW" altLang="zh-TW" sz="2400" dirty="0">
                <a:solidFill>
                  <a:srgbClr val="FF0000"/>
                </a:solidFill>
                <a:latin typeface="華康楷書體W5(P)" pitchFamily="66" charset="-120"/>
                <a:ea typeface="標楷體" pitchFamily="65" charset="-120"/>
              </a:rPr>
              <a:t>其它：</a:t>
            </a:r>
            <a:r>
              <a:rPr lang="zh-TW" altLang="en-US" sz="2400" dirty="0">
                <a:solidFill>
                  <a:srgbClr val="FF0000"/>
                </a:solidFill>
                <a:ea typeface="標楷體" pitchFamily="65" charset="-120"/>
              </a:rPr>
              <a:t>如建築物防水、校園道路、圍牆校門、路燈、戶外座椅平台等（不含指示牌）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965200" marR="0" lvl="0" indent="-965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華康楷書體W5(P)" pitchFamily="66" charset="-120"/>
                <a:ea typeface="文鼎粗隸" panose="02010609010101010101" pitchFamily="49" charset="-120"/>
                <a:cs typeface="+mn-cs"/>
              </a:rPr>
              <a:t>全校性建物修繕預算編列項目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華康楷書體W5(P)" pitchFamily="66" charset="-120"/>
                <a:ea typeface="文鼎粗隸" panose="02010609010101010101" pitchFamily="49" charset="-120"/>
                <a:cs typeface="+mn-cs"/>
              </a:rPr>
              <a:t>（續）</a:t>
            </a:r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6" y="5072064"/>
            <a:ext cx="5667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2774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1657350"/>
            <a:ext cx="7350125" cy="47244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例行性法定申報及相關檢查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建築物公共安全檢查簽證及申報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消防安全設備檢修申報（每年三月底前申報）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消防安全設備檢巡檢（每季一次）</a:t>
            </a:r>
            <a:endParaRPr lang="zh-TW" altLang="en-US" sz="2400">
              <a:solidFill>
                <a:srgbClr val="FF0000"/>
              </a:solidFill>
              <a:latin typeface="華康楷書體W5(P)" pitchFamily="66" charset="-120"/>
              <a:ea typeface="標楷體" panose="030005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高低壓電氣設備定期檢測申報（每年</a:t>
            </a:r>
            <a:r>
              <a:rPr lang="zh-TW" altLang="en-US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兩</a:t>
            </a: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次）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zh-TW" sz="2400">
                <a:solidFill>
                  <a:srgbClr val="FF0000"/>
                </a:solidFill>
                <a:latin typeface="華康楷書體W5(P)" pitchFamily="66" charset="-120"/>
                <a:ea typeface="標楷體" panose="03000509000000000000" pitchFamily="65" charset="-120"/>
              </a:rPr>
              <a:t>高低壓電力設備巡檢（每月一次）</a:t>
            </a:r>
            <a:endParaRPr lang="zh-TW" altLang="en-US" sz="240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35000"/>
              </a:spcBef>
            </a:pP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全校共用性之水電費</a:t>
            </a:r>
          </a:p>
          <a:p>
            <a:pPr eaLnBrk="1" hangingPunct="1">
              <a:spcBef>
                <a:spcPct val="35000"/>
              </a:spcBef>
            </a:pP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公共區域之水電耗材、木製材料汰換採購</a:t>
            </a:r>
            <a:endParaRPr lang="en-US" altLang="zh-TW" sz="280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35000"/>
              </a:spcBef>
            </a:pPr>
            <a:endParaRPr lang="zh-TW" altLang="en-US" sz="280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894013" y="693739"/>
            <a:ext cx="731361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65200" indent="-9652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965200" marR="0" lvl="0" indent="-965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華康楷書體W5(P)" pitchFamily="66" charset="-120"/>
                <a:ea typeface="文鼎粗隸" panose="02010609010101010101" pitchFamily="49" charset="-120"/>
                <a:cs typeface="+mn-cs"/>
              </a:rPr>
              <a:t>全校性建物修繕預算編列項目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華康楷書體W5(P)" pitchFamily="66" charset="-120"/>
                <a:ea typeface="文鼎粗隸" panose="02010609010101010101" pitchFamily="49" charset="-120"/>
                <a:cs typeface="+mn-cs"/>
              </a:rPr>
              <a:t>（續）</a:t>
            </a:r>
          </a:p>
        </p:txBody>
      </p:sp>
      <p:pic>
        <p:nvPicPr>
          <p:cNvPr id="1536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28445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868363"/>
            <a:ext cx="72993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特別提醒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8776" y="1557338"/>
            <a:ext cx="7313613" cy="5014912"/>
          </a:xfrm>
        </p:spPr>
        <p:txBody>
          <a:bodyPr/>
          <a:lstStyle/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各單位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業管之空間如中美堂、運動場、朝橒樓、文圖、濟時樓、淨心堂、積健樓、各棟學生宿舍</a:t>
            </a:r>
            <a:r>
              <a:rPr lang="en-US" altLang="zh-TW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等，各項設備維護預算需自行編列</a:t>
            </a:r>
            <a:r>
              <a:rPr lang="zh-TW" altLang="en-US" sz="2700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預估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金額</a:t>
            </a:r>
            <a:endParaRPr lang="en-US" altLang="zh-TW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如其空間或大樓為多單位使用，共同使用之設備由其共同分擔；若有業管權責界面不清者，請向本組反映以即速澄清避免重複或漏列</a:t>
            </a:r>
            <a:endParaRPr lang="en-US" altLang="zh-TW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en-US" altLang="zh-TW" sz="2700" dirty="0" smtClean="0">
                <a:solidFill>
                  <a:srgbClr val="003399"/>
                </a:solidFill>
                <a:latin typeface="+mj-lt"/>
                <a:ea typeface="標楷體" pitchFamily="65" charset="-120"/>
                <a:sym typeface="Wingdings" pitchFamily="2" charset="2"/>
              </a:rPr>
              <a:t>1</a:t>
            </a:r>
            <a:r>
              <a:rPr lang="en-US" altLang="zh-TW" sz="2700" dirty="0">
                <a:solidFill>
                  <a:srgbClr val="003399"/>
                </a:solidFill>
                <a:latin typeface="+mj-lt"/>
                <a:ea typeface="標楷體" pitchFamily="65" charset="-120"/>
                <a:sym typeface="Wingdings" pitchFamily="2" charset="2"/>
              </a:rPr>
              <a:t>13</a:t>
            </a:r>
            <a:r>
              <a:rPr lang="zh-TW" altLang="en-US" sz="2700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學年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度各單位提報總務處修繕費之預算表，本組將於</a:t>
            </a:r>
            <a:r>
              <a:rPr lang="en-US" altLang="zh-TW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113</a:t>
            </a:r>
            <a:r>
              <a:rPr lang="zh-TW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年</a:t>
            </a:r>
            <a:r>
              <a:rPr lang="en-US" altLang="zh-TW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02</a:t>
            </a:r>
            <a:r>
              <a:rPr lang="zh-TW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月</a:t>
            </a:r>
            <a:r>
              <a:rPr lang="en-US" altLang="zh-TW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05</a:t>
            </a:r>
            <a:r>
              <a:rPr lang="zh-TW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日</a:t>
            </a:r>
            <a:r>
              <a:rPr lang="en-US" altLang="zh-TW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zh-TW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一</a:t>
            </a:r>
            <a:r>
              <a:rPr lang="en-US" altLang="zh-TW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itchFamily="2" charset="2"/>
              </a:rPr>
              <a:t>)</a:t>
            </a:r>
            <a:r>
              <a:rPr lang="zh-TW" altLang="en-US" sz="2700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彙整續辦</a:t>
            </a:r>
            <a:endParaRPr lang="zh-TW" altLang="en-US" sz="2700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388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5183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868363"/>
            <a:ext cx="72993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室內裝修審查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8776" y="1557339"/>
            <a:ext cx="7313613" cy="4429125"/>
          </a:xfrm>
        </p:spPr>
        <p:txBody>
          <a:bodyPr/>
          <a:lstStyle/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供公眾使用建築物及經內政部認定有必要之非供公眾使用建築物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93738" lvl="1" indent="-514350" eaLnBrk="1" hangingPunct="1">
              <a:buFont typeface="Wingdings" panose="05000000000000000000" pitchFamily="2" charset="2"/>
              <a:buChar char="p"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指除壁紙、壁布、窗簾、家具、活動隔屏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9388" lvl="1" indent="0" eaLnBrk="1" hangingPunct="1">
              <a:buNone/>
              <a:defRPr/>
            </a:pPr>
            <a:r>
              <a:rPr lang="zh-TW" altLang="en-US" sz="2800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、地氈等之黏貼及擺設外之下列行為：</a:t>
            </a:r>
            <a:endParaRPr lang="en-US" altLang="zh-TW" sz="2800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固著於建築物構造體之天花板裝修</a:t>
            </a:r>
            <a:endParaRPr lang="en-US" altLang="zh-TW" sz="2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內部牆面裝修</a:t>
            </a: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度超過地板面以上</a:t>
            </a:r>
            <a:r>
              <a:rPr lang="en-US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1.2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公尺固定之隔屏或</a:t>
            </a:r>
            <a:endParaRPr lang="en-US" altLang="zh-TW" sz="26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TW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兼作櫥櫃使用之隔屏裝修</a:t>
            </a:r>
          </a:p>
          <a:p>
            <a:pPr marL="0" indent="0">
              <a:buNone/>
              <a:defRPr/>
            </a:pPr>
            <a:r>
              <a:rPr lang="zh-TW" altLang="en-US" sz="2600" dirty="0"/>
              <a:t>      </a:t>
            </a:r>
            <a:r>
              <a:rPr lang="en-US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間牆變更</a:t>
            </a:r>
          </a:p>
        </p:txBody>
      </p:sp>
      <p:pic>
        <p:nvPicPr>
          <p:cNvPr id="1741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1981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12046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資　產　組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08439" y="3933825"/>
            <a:ext cx="17620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6000" b="1" dirty="0">
                <a:solidFill>
                  <a:schemeClr val="tx2"/>
                </a:solidFill>
                <a:ea typeface="文鼎粗隸" panose="03000809000000000000" pitchFamily="65" charset="-120"/>
              </a:rPr>
              <a:t>      </a:t>
            </a:r>
            <a:endParaRPr lang="en-US" altLang="zh-TW" sz="60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6000" b="1" dirty="0">
                <a:solidFill>
                  <a:schemeClr val="tx2"/>
                </a:solidFill>
                <a:ea typeface="文鼎粗隸" panose="030008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9167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辦公室影印機租用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4254" y="1545465"/>
            <a:ext cx="8720047" cy="5010909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學年度辦公室影印機租賃之</a:t>
            </a: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預算編列請各單位依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「每月給付金額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*12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個月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」</a:t>
            </a: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及「超印費</a:t>
            </a:r>
            <a:r>
              <a:rPr lang="en-US" altLang="zh-TW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」</a:t>
            </a: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預估之。</a:t>
            </a: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總務處處理</a:t>
            </a:r>
            <a:r>
              <a:rPr lang="zh-TW" altLang="en-US" sz="28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：</a:t>
            </a: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與本校現有簽約廠商新訂契約</a:t>
            </a: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l"/>
            </a:pPr>
            <a:r>
              <a:rPr lang="zh-TW" altLang="en-US" sz="28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自行處理</a:t>
            </a:r>
            <a:r>
              <a:rPr lang="zh-TW" altLang="en-US" sz="28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：</a:t>
            </a: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原契約存續期間</a:t>
            </a: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</a:pPr>
            <a:r>
              <a:rPr lang="zh-TW" altLang="en-US" sz="28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　　　　　　</a:t>
            </a: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自行指定廠牌採購簽約</a:t>
            </a: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　　　　　　超印費用</a:t>
            </a:r>
            <a:endParaRPr lang="en-US" altLang="zh-TW" sz="2800" b="1" dirty="0">
              <a:solidFill>
                <a:schemeClr val="tx2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/>
            <a:endParaRPr lang="en-US" altLang="zh-TW" sz="2800" b="1" dirty="0">
              <a:solidFill>
                <a:srgbClr val="FF0000"/>
              </a:solidFill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/>
            <a:r>
              <a:rPr lang="zh-TW" altLang="en-US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如原合約於</a:t>
            </a:r>
            <a:r>
              <a:rPr lang="en-US" altLang="zh-TW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112</a:t>
            </a:r>
            <a:r>
              <a:rPr lang="zh-TW" altLang="en-US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學年到期，務必於</a:t>
            </a:r>
            <a:r>
              <a:rPr lang="en-US" altLang="zh-TW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113</a:t>
            </a:r>
            <a:r>
              <a:rPr lang="zh-TW" altLang="en-US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年</a:t>
            </a:r>
            <a:r>
              <a:rPr lang="en-US" altLang="zh-TW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6</a:t>
            </a:r>
            <a:r>
              <a:rPr lang="zh-TW" altLang="en-US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月底</a:t>
            </a:r>
            <a:r>
              <a:rPr lang="zh-TW" altLang="en-US" sz="2400" b="1" dirty="0">
                <a:solidFill>
                  <a:srgbClr val="FF0000"/>
                </a:solidFill>
                <a:latin typeface="新細明體" panose="02020500000000000000" pitchFamily="18" charset="-120"/>
                <a:ea typeface="文鼎粗隸" panose="02010609010101010101" pitchFamily="49" charset="-120"/>
              </a:rPr>
              <a:t>提前完成續約或更換新廠商並簽訂契約</a:t>
            </a:r>
            <a:r>
              <a:rPr lang="zh-TW" altLang="en-US" sz="2400" b="1" dirty="0">
                <a:latin typeface="新細明體" panose="02020500000000000000" pitchFamily="18" charset="-120"/>
                <a:ea typeface="文鼎粗隸" panose="02010609010101010101" pitchFamily="49" charset="-120"/>
              </a:rPr>
              <a:t>，避免因契約空窗期影響後續使用。</a:t>
            </a:r>
            <a:endParaRPr lang="en-US" altLang="zh-TW" sz="2400" b="1" dirty="0">
              <a:latin typeface="新細明體" panose="02020500000000000000" pitchFamily="18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4210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冷氣機採購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8947" y="1476376"/>
            <a:ext cx="10625070" cy="5079999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循例配合永續校園政策</a:t>
            </a:r>
            <a:r>
              <a:rPr lang="zh-TW" altLang="en-US" sz="2400" b="1" dirty="0" smtClean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</a:t>
            </a:r>
            <a:r>
              <a:rPr lang="zh-TW" altLang="en-US" sz="24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需為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節能標章能源效率一級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選擇冷氣品牌時，須考量性價比及單位經費規劃，</a:t>
            </a:r>
            <a:r>
              <a:rPr lang="zh-TW" altLang="zh-TW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滿足同規格最低標之原則</a:t>
            </a:r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latin typeface="新細明體" panose="02020500000000000000" pitchFamily="18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新設冷氣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裝設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以窗型機種優先，除非現場空間考量，始得規劃分離式機型；</a:t>
            </a:r>
            <a:r>
              <a:rPr lang="zh-TW" altLang="zh-TW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汰舊換新</a:t>
            </a:r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以原機型為考量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冷氣機效率計算標準，如涉頂樓、西曬等因素，可酌增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10%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計之。特殊需求</a:t>
            </a:r>
            <a:r>
              <a:rPr lang="zh-TW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請於申請作業表備註並於電力評估時特別說明，經本處同意後始得採購。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申請單位依需求規格編列冷氣預算，請務必完成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申請購置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冷氣需求表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及電力評估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/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財產汰換年限確認之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新增或汰換冷氣機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申請作業表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上表請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於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4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一</a:t>
            </a:r>
            <a:r>
              <a:rPr lang="en-US" altLang="zh-TW" sz="24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)16:00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前送至資產組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21</a:t>
            </a:r>
            <a:r>
              <a:rPr lang="zh-TW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三</a:t>
            </a:r>
            <a:r>
              <a:rPr lang="en-US" altLang="zh-TW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起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通知</a:t>
            </a:r>
            <a:r>
              <a:rPr lang="zh-TW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各申請單位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領取，供後續編列預算及請購使用。</a:t>
            </a:r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冷氣請購單需檢附經核准之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冷氣機申請作業表，以加速採購審查。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zh-TW" altLang="en-US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/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092" y="6033016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399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4" y="970529"/>
            <a:ext cx="9751483" cy="1163071"/>
          </a:xfrm>
        </p:spPr>
        <p:txBody>
          <a:bodyPr/>
          <a:lstStyle/>
          <a:p>
            <a:pPr eaLnBrk="1" hangingPunct="1"/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本校預算之電腦及印表機採購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800" b="1" dirty="0">
              <a:solidFill>
                <a:srgbClr val="FF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graphicFrame>
        <p:nvGraphicFramePr>
          <p:cNvPr id="27689" name="Group 4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9282386"/>
              </p:ext>
            </p:extLst>
          </p:nvPr>
        </p:nvGraphicFramePr>
        <p:xfrm>
          <a:off x="1447800" y="3114663"/>
          <a:ext cx="9926107" cy="2995626"/>
        </p:xfrm>
        <a:graphic>
          <a:graphicData uri="http://schemas.openxmlformats.org/drawingml/2006/table">
            <a:tbl>
              <a:tblPr/>
              <a:tblGrid>
                <a:gridCol w="146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0">
                  <a:extLst>
                    <a:ext uri="{9D8B030D-6E8A-4147-A177-3AD203B41FA5}">
                      <a16:colId xmlns:a16="http://schemas.microsoft.com/office/drawing/2014/main" val="3254445354"/>
                    </a:ext>
                  </a:extLst>
                </a:gridCol>
                <a:gridCol w="2378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6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筆記型電腦</a:t>
                      </a: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教師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個人桌上型電腦含螢幕</a:t>
                      </a: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行政人員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印表機</a:t>
                      </a:r>
                      <a:endParaRPr kumimoji="1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(A4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雷射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預算金額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30,000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  <a:endParaRPr lang="en-US" altLang="zh-TW" sz="2000" b="1" dirty="0"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23,000</a:t>
                      </a: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元</a:t>
                      </a:r>
                      <a:endParaRPr kumimoji="1" lang="en-US" altLang="zh-TW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2000" b="1" dirty="0">
                        <a:latin typeface="文鼎粗隸" pitchFamily="49" charset="-120"/>
                        <a:ea typeface="文鼎粗隸" pitchFamily="49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</a:rPr>
                        <a:t>電腦</a:t>
                      </a:r>
                      <a:r>
                        <a:rPr kumimoji="1" lang="en-US" altLang="zh-TW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20,000</a:t>
                      </a:r>
                      <a:r>
                        <a:rPr kumimoji="1" lang="zh-TW" altLang="en-US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元 </a:t>
                      </a:r>
                      <a:r>
                        <a:rPr kumimoji="1" lang="en-US" altLang="zh-TW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+</a:t>
                      </a:r>
                      <a:r>
                        <a:rPr kumimoji="1" lang="zh-TW" altLang="en-US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螢幕</a:t>
                      </a:r>
                      <a:r>
                        <a:rPr kumimoji="1" lang="en-US" altLang="zh-TW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3,000</a:t>
                      </a:r>
                      <a:r>
                        <a:rPr kumimoji="1" lang="zh-TW" altLang="en-US" sz="2400" b="1" kern="1200" dirty="0">
                          <a:solidFill>
                            <a:srgbClr val="FF0000"/>
                          </a:solidFill>
                          <a:latin typeface="文鼎粗隸" pitchFamily="49" charset="-120"/>
                          <a:ea typeface="文鼎粗隸" pitchFamily="49" charset="-120"/>
                          <a:cs typeface="+mn-cs"/>
                        </a:rPr>
                        <a:t>元</a:t>
                      </a:r>
                      <a:endParaRPr lang="en-US" altLang="zh-TW" sz="2400" b="1" dirty="0"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15,000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6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特別說明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文鼎粗隸" pitchFamily="49" charset="-120"/>
                          <a:cs typeface="+mn-cs"/>
                        </a:rPr>
                        <a:t>若系所單位之電腦有特殊需求，請自行補足差額後採購。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  <a:cs typeface="+mn-cs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02E71933-B69A-4478-B456-F492644299BB}"/>
              </a:ext>
            </a:extLst>
          </p:cNvPr>
          <p:cNvSpPr txBox="1"/>
          <p:nvPr/>
        </p:nvSpPr>
        <p:spPr>
          <a:xfrm>
            <a:off x="1544109" y="1947023"/>
            <a:ext cx="902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srgbClr val="FF0000"/>
                </a:solidFill>
                <a:ea typeface="文鼎粗隸" panose="03000809000000000000" pitchFamily="65" charset="-120"/>
                <a:cs typeface="+mj-cs"/>
              </a:rPr>
              <a:t>*自</a:t>
            </a:r>
            <a:r>
              <a:rPr kumimoji="1" lang="en-US" altLang="zh-TW" sz="3200" dirty="0">
                <a:solidFill>
                  <a:srgbClr val="FF0000"/>
                </a:solidFill>
                <a:ea typeface="文鼎粗隸" panose="03000809000000000000" pitchFamily="65" charset="-120"/>
                <a:cs typeface="+mj-cs"/>
              </a:rPr>
              <a:t>113</a:t>
            </a:r>
            <a:r>
              <a:rPr kumimoji="1" lang="zh-TW" altLang="en-US" sz="3200" b="1" dirty="0">
                <a:solidFill>
                  <a:srgbClr val="FF0000"/>
                </a:solidFill>
                <a:ea typeface="文鼎粗隸" panose="03000809000000000000" pitchFamily="65" charset="-120"/>
                <a:cs typeface="+mj-cs"/>
              </a:rPr>
              <a:t>學年度起，電腦類財產使用年限為</a:t>
            </a:r>
            <a:r>
              <a:rPr kumimoji="1" lang="en-US" altLang="zh-TW" sz="3200" dirty="0">
                <a:solidFill>
                  <a:srgbClr val="FF0000"/>
                </a:solidFill>
                <a:ea typeface="文鼎粗隸" panose="03000809000000000000" pitchFamily="65" charset="-120"/>
                <a:cs typeface="+mj-cs"/>
              </a:rPr>
              <a:t>6</a:t>
            </a:r>
            <a:r>
              <a:rPr kumimoji="1" lang="zh-TW" altLang="en-US" sz="3200" b="1" dirty="0">
                <a:solidFill>
                  <a:srgbClr val="FF0000"/>
                </a:solidFill>
                <a:ea typeface="文鼎粗隸" panose="03000809000000000000" pitchFamily="65" charset="-120"/>
                <a:cs typeface="+mj-cs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1944334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5913" y="2133600"/>
            <a:ext cx="7313612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事　務　組</a:t>
            </a:r>
          </a:p>
        </p:txBody>
      </p:sp>
    </p:spTree>
    <p:extLst>
      <p:ext uri="{BB962C8B-B14F-4D97-AF65-F5344CB8AC3E}">
        <p14:creationId xmlns:p14="http://schemas.microsoft.com/office/powerpoint/2010/main" val="34397773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3253" y="1316956"/>
            <a:ext cx="7953130" cy="1104747"/>
          </a:xfrm>
        </p:spPr>
        <p:txBody>
          <a:bodyPr/>
          <a:lstStyle/>
          <a:p>
            <a:pPr eaLnBrk="1" hangingPunct="1"/>
            <a:r>
              <a:rPr lang="zh-TW" altLang="en-US" sz="32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家具採購</a:t>
            </a:r>
            <a:r>
              <a:rPr lang="en-US" altLang="zh-TW" sz="32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/>
            </a:r>
            <a:br>
              <a:rPr lang="en-US" altLang="zh-TW" sz="3200" b="1" dirty="0">
                <a:latin typeface="文鼎粗隸" panose="03000809000000000000" pitchFamily="65" charset="-120"/>
                <a:ea typeface="文鼎粗隸" panose="03000809000000000000" pitchFamily="65" charset="-120"/>
              </a:rPr>
            </a:br>
            <a:r>
              <a:rPr lang="zh-TW" altLang="en-US" sz="32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en-US" altLang="zh-TW" sz="3200" b="1" dirty="0">
                <a:ea typeface="文鼎粗隸" panose="03000809000000000000" pitchFamily="65" charset="-120"/>
              </a:rPr>
              <a:t/>
            </a:r>
            <a:br>
              <a:rPr lang="en-US" altLang="zh-TW" sz="3200" b="1" dirty="0">
                <a:ea typeface="文鼎粗隸" panose="03000809000000000000" pitchFamily="65" charset="-120"/>
              </a:rPr>
            </a:br>
            <a:endParaRPr lang="zh-TW" altLang="en-US" sz="24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graphicFrame>
        <p:nvGraphicFramePr>
          <p:cNvPr id="141347" name="Group 3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749370"/>
              </p:ext>
            </p:extLst>
          </p:nvPr>
        </p:nvGraphicFramePr>
        <p:xfrm>
          <a:off x="2545617" y="2095483"/>
          <a:ext cx="6985000" cy="2401253"/>
        </p:xfrm>
        <a:graphic>
          <a:graphicData uri="http://schemas.openxmlformats.org/drawingml/2006/table">
            <a:tbl>
              <a:tblPr/>
              <a:tblGrid>
                <a:gridCol w="338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文鼎粗隸" pitchFamily="49" charset="-120"/>
                        <a:ea typeface="文鼎粗隸" pitchFamily="49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預算金額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院長級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含一級主管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190,000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5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系主任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含二級主管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100,000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教師研究室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 45,000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4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秘書或行政人員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kumimoji="1" sz="25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kumimoji="1" sz="1700">
                          <a:solidFill>
                            <a:schemeClr val="tx1"/>
                          </a:solidFill>
                          <a:latin typeface="Verdan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          11,000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文鼎粗隸" pitchFamily="49" charset="-120"/>
                          <a:ea typeface="文鼎粗隸" pitchFamily="49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772384" y="1658803"/>
            <a:ext cx="87263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家具汰換需達使用年限且不堪使用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zh-TW" altLang="en-US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 </a:t>
            </a:r>
            <a:endParaRPr lang="en-US" altLang="zh-TW" sz="20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endParaRPr lang="en-US" altLang="zh-TW" sz="20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endParaRPr lang="en-US" altLang="zh-TW" sz="20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endParaRPr lang="en-US" altLang="zh-TW" sz="20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algn="r">
              <a:spcBef>
                <a:spcPct val="50000"/>
              </a:spcBef>
              <a:buClrTx/>
              <a:buSzTx/>
              <a:buNone/>
            </a:pPr>
            <a:endParaRPr lang="en-US" altLang="zh-TW" sz="20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zh-TW" altLang="en-US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規格詳見預算編列原則附表</a:t>
            </a:r>
            <a:r>
              <a:rPr lang="en-US" altLang="zh-TW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【</a:t>
            </a:r>
            <a:r>
              <a:rPr lang="zh-TW" altLang="en-US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輔仁大學家具品項一覽表</a:t>
            </a:r>
            <a:r>
              <a:rPr lang="en-US" altLang="zh-TW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】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CBC78893-A5D9-4883-AD61-F4A3FD13CFC4}"/>
              </a:ext>
            </a:extLst>
          </p:cNvPr>
          <p:cNvSpPr txBox="1"/>
          <p:nvPr/>
        </p:nvSpPr>
        <p:spPr>
          <a:xfrm>
            <a:off x="1803891" y="5199197"/>
            <a:ext cx="8259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購買大型家具、桌椅（包含課桌椅）及隔間屏風等大型物品時，若為汰舊換新，請將拆除及廢品清運等費用一併請廠商評估報價。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144875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2888" y="333375"/>
            <a:ext cx="7313612" cy="1143000"/>
          </a:xfrm>
        </p:spPr>
        <p:txBody>
          <a:bodyPr/>
          <a:lstStyle/>
          <a:p>
            <a:pPr algn="ctr" eaLnBrk="1" hangingPunct="1"/>
            <a:r>
              <a:rPr lang="en-US" altLang="zh-TW"/>
              <a:t>     </a:t>
            </a:r>
            <a:r>
              <a:rPr lang="zh-TW" altLang="en-US" sz="3200" b="1">
                <a:latin typeface="文鼎粗隸" panose="03000809000000000000" pitchFamily="65" charset="-120"/>
                <a:ea typeface="文鼎粗隸" panose="03000809000000000000" pitchFamily="65" charset="-120"/>
              </a:rPr>
              <a:t>綠色採購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0614" y="1827213"/>
            <a:ext cx="10367553" cy="4560708"/>
          </a:xfrm>
        </p:spPr>
        <p:txBody>
          <a:bodyPr/>
          <a:lstStyle/>
          <a:p>
            <a:pPr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單位規劃需求時，請優先選用環保標章、節能標章、省水標章及綠建材標章產品，請購時</a:t>
            </a:r>
            <a:r>
              <a:rPr lang="zh-TW" altLang="en-US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明確標示產品之廠牌、型號</a:t>
            </a:r>
            <a:r>
              <a:rPr lang="zh-TW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，以利統計本校綠色採購成果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。</a:t>
            </a: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相關產品訊息請查詢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~</a:t>
            </a:r>
          </a:p>
          <a:p>
            <a:pPr eaLnBrk="1" hangingPunct="1"/>
            <a:r>
              <a:rPr lang="zh-TW" altLang="en-US" sz="2600" b="1" dirty="0">
                <a:solidFill>
                  <a:schemeClr val="tx2"/>
                </a:solidFill>
                <a:ea typeface="文鼎粗隸" panose="03000809000000000000" pitchFamily="65" charset="-120"/>
              </a:rPr>
              <a:t>環境部</a:t>
            </a: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全民綠生活環保標章</a:t>
            </a:r>
            <a:endParaRPr lang="en-US" altLang="zh-TW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</a:t>
            </a:r>
            <a:r>
              <a:rPr lang="en-US" altLang="zh-TW" sz="2600" b="1" u="sng" dirty="0">
                <a:solidFill>
                  <a:schemeClr val="tx2"/>
                </a:solidFill>
                <a:latin typeface="Times New Roman" panose="02020603050405020304" pitchFamily="18" charset="0"/>
                <a:ea typeface="文鼎粗隸" panose="03000809000000000000" pitchFamily="65" charset="-120"/>
                <a:cs typeface="Times New Roman" panose="02020603050405020304" pitchFamily="18" charset="0"/>
                <a:hlinkClick r:id="rId2"/>
              </a:rPr>
              <a:t>https://greenlife.epa.gov.tw/greenLabel</a:t>
            </a:r>
            <a:endParaRPr lang="en-US" altLang="zh-TW" sz="2600" b="1" dirty="0">
              <a:solidFill>
                <a:schemeClr val="tx2"/>
              </a:solidFill>
              <a:latin typeface="Times New Roman" panose="02020603050405020304" pitchFamily="18" charset="0"/>
              <a:ea typeface="文鼎粗隸" panose="03000809000000000000" pitchFamily="65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600" b="1" dirty="0">
                <a:solidFill>
                  <a:schemeClr val="tx2"/>
                </a:solidFill>
                <a:ea typeface="文鼎粗隸" panose="03000809000000000000" pitchFamily="65" charset="-120"/>
              </a:rPr>
              <a:t>經濟部能源署節能標章</a:t>
            </a:r>
            <a:endParaRPr lang="en-US" altLang="zh-TW" sz="26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en-US" altLang="zh-TW" sz="2600" b="1" u="sng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https://www.energylabel.org.tw/purchasing/product/upt.aspx?p0=5</a:t>
            </a:r>
            <a:endParaRPr lang="en-US" altLang="zh-TW" sz="2600" b="1" u="sng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 </a:t>
            </a:r>
            <a:endParaRPr lang="en-US" altLang="zh-TW" sz="2600" b="1" u="sng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600" b="1" u="sng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1600" dirty="0"/>
              <a:t>  </a:t>
            </a:r>
          </a:p>
        </p:txBody>
      </p:sp>
      <p:pic>
        <p:nvPicPr>
          <p:cNvPr id="18436" name="Picture 4" descr="greenmar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692" y="1006295"/>
            <a:ext cx="295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9557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</a:pPr>
            <a:r>
              <a:rPr lang="zh-TW" altLang="en-US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採購相關注意事項</a:t>
            </a:r>
            <a:r>
              <a:rPr lang="en-US" altLang="zh-TW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-</a:t>
            </a:r>
            <a:r>
              <a:rPr lang="zh-TW" altLang="en-US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請購系統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6684" y="1559480"/>
            <a:ext cx="9377935" cy="142953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請購案標題名稱：購買物品名稱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，如電腦、冷氣、印表機．．．</a:t>
            </a:r>
            <a:endParaRPr lang="en-US" altLang="zh-TW" sz="24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說明欄：如課程教學、計畫名稱或用途等</a:t>
            </a:r>
          </a:p>
        </p:txBody>
      </p:sp>
      <p:pic>
        <p:nvPicPr>
          <p:cNvPr id="2048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17" y="2514832"/>
            <a:ext cx="9047765" cy="410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橢圓 3"/>
          <p:cNvSpPr/>
          <p:nvPr/>
        </p:nvSpPr>
        <p:spPr>
          <a:xfrm>
            <a:off x="1572118" y="4308231"/>
            <a:ext cx="2314082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7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09409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670520" y="22996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0033CC"/>
              </a:buClr>
              <a:defRPr/>
            </a:pPr>
            <a:r>
              <a:rPr lang="zh-TW" altLang="en-US" b="1" dirty="0">
                <a:ea typeface="文鼎粗隸" panose="03000809000000000000" pitchFamily="65" charset="-120"/>
              </a:rPr>
              <a:t>採購相關注意事項</a:t>
            </a:r>
            <a:r>
              <a:rPr lang="en-US" altLang="zh-TW" b="1" dirty="0">
                <a:ea typeface="文鼎粗隸" panose="03000809000000000000" pitchFamily="65" charset="-120"/>
              </a:rPr>
              <a:t>-</a:t>
            </a:r>
            <a:r>
              <a:rPr lang="zh-TW" altLang="en-US" b="1" dirty="0">
                <a:ea typeface="文鼎粗隸" panose="03000809000000000000" pitchFamily="65" charset="-120"/>
              </a:rPr>
              <a:t>請購程序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40533"/>
              </p:ext>
            </p:extLst>
          </p:nvPr>
        </p:nvGraphicFramePr>
        <p:xfrm>
          <a:off x="1933744" y="1662470"/>
          <a:ext cx="9234150" cy="258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183">
                  <a:extLst>
                    <a:ext uri="{9D8B030D-6E8A-4147-A177-3AD203B41FA5}">
                      <a16:colId xmlns:a16="http://schemas.microsoft.com/office/drawing/2014/main" val="747515804"/>
                    </a:ext>
                  </a:extLst>
                </a:gridCol>
                <a:gridCol w="2444581">
                  <a:extLst>
                    <a:ext uri="{9D8B030D-6E8A-4147-A177-3AD203B41FA5}">
                      <a16:colId xmlns:a16="http://schemas.microsoft.com/office/drawing/2014/main" val="133162440"/>
                    </a:ext>
                  </a:extLst>
                </a:gridCol>
                <a:gridCol w="3476386">
                  <a:extLst>
                    <a:ext uri="{9D8B030D-6E8A-4147-A177-3AD203B41FA5}">
                      <a16:colId xmlns:a16="http://schemas.microsoft.com/office/drawing/2014/main" val="1625143191"/>
                    </a:ext>
                  </a:extLst>
                </a:gridCol>
              </a:tblGrid>
              <a:tr h="448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採購金額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請購程序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latin typeface="超研澤中粗隸" panose="020B0609010101010101" pitchFamily="49" charset="-120"/>
                          <a:ea typeface="超研澤中粗隸" panose="020B0609010101010101" pitchFamily="49" charset="-120"/>
                          <a:cs typeface="超研澤中粗隸" panose="020B0609010101010101" pitchFamily="49" charset="-120"/>
                        </a:rPr>
                        <a:t>合格廠商報價數量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516586417"/>
                  </a:ext>
                </a:extLst>
              </a:tr>
              <a:tr h="4541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1~10,000</a:t>
                      </a:r>
                      <a:endParaRPr lang="zh-TW" altLang="en-US" sz="1800" b="1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請購核銷可同時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924621615"/>
                  </a:ext>
                </a:extLst>
              </a:tr>
              <a:tr h="45419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10,001-19,999</a:t>
                      </a:r>
                      <a:endParaRPr lang="zh-TW" altLang="en-US" sz="1800" b="1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請購程序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▼</a:t>
                      </a:r>
                    </a:p>
                    <a:p>
                      <a:pPr algn="ctr"/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採購程序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▼</a:t>
                      </a:r>
                    </a:p>
                    <a:p>
                      <a:pPr algn="ctr"/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核銷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列產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382594333"/>
                  </a:ext>
                </a:extLst>
              </a:tr>
              <a:tr h="44806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20,000-999,999</a:t>
                      </a:r>
                      <a:endParaRPr lang="zh-TW" altLang="en-US" sz="1800" b="1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家以上比議價（最低價）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3761845416"/>
                  </a:ext>
                </a:extLst>
              </a:tr>
              <a:tr h="78413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1,000,000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T="45708" marB="45708"/>
                </a:tc>
                <a:tc vMerge="1">
                  <a:txBody>
                    <a:bodyPr/>
                    <a:lstStyle/>
                    <a:p>
                      <a:endParaRPr lang="zh-TW" altLang="en-US" sz="1800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至少</a:t>
                      </a:r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家</a:t>
                      </a:r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招標</a:t>
                      </a:r>
                      <a:r>
                        <a:rPr lang="en-US" altLang="zh-TW" sz="1800" b="1" dirty="0">
                          <a:latin typeface="Times New Roman" panose="02020603050405020304" pitchFamily="18" charset="0"/>
                          <a:ea typeface="超研澤中粗隸" panose="020B0609010101010101" pitchFamily="49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b="1" dirty="0">
                        <a:latin typeface="Times New Roman" panose="02020603050405020304" pitchFamily="18" charset="0"/>
                        <a:ea typeface="超研澤中粗隸" panose="020B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220800872"/>
                  </a:ext>
                </a:extLst>
              </a:tr>
            </a:tbl>
          </a:graphicData>
        </a:graphic>
      </p:graphicFrame>
      <p:sp>
        <p:nvSpPr>
          <p:cNvPr id="24605" name="矩形 1"/>
          <p:cNvSpPr>
            <a:spLocks noChangeArrowheads="1"/>
          </p:cNvSpPr>
          <p:nvPr/>
        </p:nvSpPr>
        <p:spPr bwMode="auto">
          <a:xfrm>
            <a:off x="1534498" y="4540629"/>
            <a:ext cx="100326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請購單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至少附一家報價單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，以利採購人員確認預算之合理性。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marL="342900" indent="-342900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請購物品若為獨家生產製造銷售（符合採購辦法</a:t>
            </a:r>
            <a:r>
              <a:rPr lang="en-US" altLang="zh-TW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22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條）或須指定廠商或指定產品，請單位須先完成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獨家簽呈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或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指定簽呈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核備後，再辦理請購。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42CF320-27AC-4B70-A2DD-BD4BF8F74811}"/>
              </a:ext>
            </a:extLst>
          </p:cNvPr>
          <p:cNvSpPr txBox="1"/>
          <p:nvPr/>
        </p:nvSpPr>
        <p:spPr>
          <a:xfrm>
            <a:off x="1933744" y="3974125"/>
            <a:ext cx="4280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超研澤中粗隸" pitchFamily="49" charset="-120"/>
                <a:ea typeface="超研澤中粗隸" pitchFamily="49" charset="-120"/>
              </a:rPr>
              <a:t>以上若有修正更新，依修正後規定辦理。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263209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34914" y="404656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b="1" dirty="0">
                <a:ea typeface="文鼎粗隸" panose="03000809000000000000" pitchFamily="65" charset="-120"/>
              </a:rPr>
              <a:t>採購相關注意事項</a:t>
            </a:r>
          </a:p>
        </p:txBody>
      </p:sp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1893195" y="1773239"/>
            <a:ext cx="920839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採購時請勿拆填請購單，以免違反採購辦法。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8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請確實完成請購程序後再行採購，不符合程序者，本校可依據採購作業辦法不予付款。</a:t>
            </a:r>
            <a:endParaRPr lang="en-US" altLang="zh-TW" sz="2800" b="1" dirty="0">
              <a:solidFill>
                <a:srgbClr val="FF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r>
              <a:rPr lang="zh-TW" altLang="zh-TW" sz="2800" b="1" dirty="0">
                <a:solidFill>
                  <a:srgbClr val="FF0000"/>
                </a:solidFill>
                <a:ea typeface="文鼎粗隸" panose="03000809000000000000" pitchFamily="65" charset="-120"/>
              </a:rPr>
              <a:t>請注意各經費預算來源須請購的時點及各項採購之完成核銷期限</a:t>
            </a:r>
            <a:r>
              <a:rPr lang="zh-TW" altLang="en-US" sz="2800" b="1" dirty="0">
                <a:solidFill>
                  <a:srgbClr val="FF0000"/>
                </a:solidFill>
                <a:ea typeface="文鼎粗隸" panose="03000809000000000000" pitchFamily="65" charset="-120"/>
              </a:rPr>
              <a:t>。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u"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0461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1712890" y="194525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核銷列產補充說明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12890" y="1557339"/>
            <a:ext cx="9491729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TW" altLang="en-US" sz="28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財產增加單填寫注意事項</a:t>
            </a:r>
            <a:r>
              <a:rPr lang="en-US" altLang="zh-TW" sz="28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:</a:t>
            </a:r>
            <a:endParaRPr lang="zh-TW" altLang="en-US" sz="28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規格欄位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：請勿空白，請填入購買的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廠牌及型號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購驗日期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3000809000000000000" pitchFamily="65" charset="-120"/>
              </a:rPr>
              <a:t>同驗收記錄日期</a:t>
            </a: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400" b="1" dirty="0">
                <a:solidFill>
                  <a:schemeClr val="tx2"/>
                </a:solidFill>
                <a:ea typeface="文鼎粗隸" panose="03000809000000000000" pitchFamily="65" charset="-120"/>
              </a:rPr>
              <a:t>　預算來源如為校外補助款，核銷時請檢附驗收紀錄。</a:t>
            </a:r>
            <a:endParaRPr lang="en-US" altLang="zh-TW" sz="2400" b="1" dirty="0">
              <a:solidFill>
                <a:schemeClr val="tx2"/>
              </a:solidFill>
              <a:ea typeface="文鼎粗隸" panose="03000809000000000000" pitchFamily="65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kern="0" dirty="0">
              <a:solidFill>
                <a:srgbClr val="FF0000"/>
              </a:solidFill>
              <a:highlight>
                <a:srgbClr val="FFFF00"/>
              </a:highlight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冷氣核銷時請附施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完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工證明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總務處表格下載</a:t>
            </a:r>
            <a:r>
              <a:rPr lang="en-US" altLang="zh-TW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，及財產減損單影本。</a:t>
            </a:r>
          </a:p>
          <a:p>
            <a:pPr eaLnBrk="1" hangingPunct="1">
              <a:buFont typeface="Wingdings" panose="05000000000000000000" pitchFamily="2" charset="2"/>
              <a:buChar char="u"/>
              <a:defRPr/>
            </a:pPr>
            <a:endParaRPr lang="en-US" altLang="zh-TW" sz="2400" b="1" kern="0" dirty="0">
              <a:solidFill>
                <a:srgbClr val="FF0000"/>
              </a:solidFill>
              <a:highlight>
                <a:srgbClr val="FFFF00"/>
              </a:highlight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B6783CCC-8796-4053-8990-7E7D780FA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785" y="2500496"/>
            <a:ext cx="3965330" cy="16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5128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7438" y="663438"/>
            <a:ext cx="7313612" cy="854075"/>
          </a:xfrm>
        </p:spPr>
        <p:txBody>
          <a:bodyPr/>
          <a:lstStyle/>
          <a:p>
            <a:pPr eaLnBrk="1" hangingPunct="1"/>
            <a:r>
              <a:rPr lang="zh-TW" altLang="en-US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財產報廢預算編列原則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4545" y="1643061"/>
            <a:ext cx="10146323" cy="497668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財產減損</a:t>
            </a:r>
          </a:p>
          <a:p>
            <a:pPr lvl="1" eaLnBrk="1" hangingPunct="1"/>
            <a:r>
              <a:rPr lang="zh-TW" altLang="en-US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財產報廢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1310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1320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1330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1340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1350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1360</a:t>
            </a:r>
            <a:r>
              <a:rPr lang="zh-TW" altLang="en-US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1621</a:t>
            </a:r>
            <a:r>
              <a:rPr lang="en-US" altLang="zh-TW" sz="26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en-US" altLang="zh-TW" sz="2600" b="1" dirty="0" smtClean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6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需編列</a:t>
            </a:r>
            <a:r>
              <a:rPr lang="zh-TW" altLang="en-US" sz="26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報廢預算</a:t>
            </a:r>
            <a:endParaRPr lang="en-US" altLang="zh-TW" sz="2600" b="1" dirty="0">
              <a:solidFill>
                <a:srgbClr val="FF0000"/>
              </a:solidFill>
              <a:latin typeface="文鼎粗隸" panose="03000809000000000000" pitchFamily="65" charset="-120"/>
              <a:ea typeface="文鼎粗隸" panose="03000809000000000000" pitchFamily="65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zh-TW" altLang="en-US" sz="26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列管物品報廢</a:t>
            </a:r>
            <a:r>
              <a:rPr lang="en-US" altLang="zh-TW" sz="26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2600" dirty="0" smtClean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不需編列</a:t>
            </a:r>
            <a:r>
              <a:rPr lang="zh-TW" altLang="en-US" sz="26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報廢預算</a:t>
            </a:r>
            <a:endParaRPr lang="en-US" altLang="zh-TW" sz="2600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  <a:sym typeface="Wingdings" panose="05000000000000000000" pitchFamily="2" charset="2"/>
            </a:endParaRPr>
          </a:p>
          <a:p>
            <a:pPr marL="457200" lvl="1" indent="0" eaLnBrk="1" hangingPunct="1">
              <a:buNone/>
            </a:pPr>
            <a:r>
              <a:rPr lang="zh-TW" altLang="en-US" sz="2600" b="1" dirty="0">
                <a:solidFill>
                  <a:schemeClr val="tx2"/>
                </a:solidFill>
                <a:ea typeface="文鼎粗隸" panose="03000809000000000000" pitchFamily="65" charset="-120"/>
              </a:rPr>
              <a:t>異常報廢</a:t>
            </a:r>
            <a:endParaRPr lang="en-US" altLang="zh-TW" sz="2600" b="1" dirty="0">
              <a:solidFill>
                <a:schemeClr val="tx2"/>
              </a:solidFill>
              <a:ea typeface="文鼎粗隸" panose="03000809000000000000" pitchFamily="65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zh-TW" altLang="en-US" sz="2600" dirty="0">
                <a:solidFill>
                  <a:schemeClr val="tx2"/>
                </a:solidFill>
                <a:ea typeface="文鼎粗隸" panose="03000809000000000000" pitchFamily="65" charset="-120"/>
                <a:sym typeface="Wingdings" panose="05000000000000000000" pitchFamily="2" charset="2"/>
              </a:rPr>
              <a:t>須撰寫簽呈</a:t>
            </a:r>
            <a:r>
              <a:rPr lang="en-US" altLang="zh-TW" sz="2600" dirty="0">
                <a:solidFill>
                  <a:schemeClr val="tx2"/>
                </a:solidFill>
                <a:ea typeface="文鼎粗隸" panose="03000809000000000000" pitchFamily="65" charset="-120"/>
                <a:sym typeface="Wingdings" panose="05000000000000000000" pitchFamily="2" charset="2"/>
              </a:rPr>
              <a:t>,</a:t>
            </a:r>
            <a:r>
              <a:rPr lang="zh-TW" altLang="en-US" sz="2600" dirty="0">
                <a:solidFill>
                  <a:schemeClr val="tx2"/>
                </a:solidFill>
                <a:ea typeface="文鼎粗隸" panose="03000809000000000000" pitchFamily="65" charset="-120"/>
                <a:sym typeface="Wingdings" panose="05000000000000000000" pitchFamily="2" charset="2"/>
              </a:rPr>
              <a:t>經簽准後辦理報廢。</a:t>
            </a:r>
            <a:endParaRPr lang="en-US" altLang="zh-TW" sz="2600" dirty="0">
              <a:solidFill>
                <a:schemeClr val="tx2"/>
              </a:solidFill>
              <a:ea typeface="文鼎粗隸" panose="03000809000000000000" pitchFamily="65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zh-TW" altLang="en-US" sz="2600" dirty="0">
                <a:solidFill>
                  <a:schemeClr val="tx2"/>
                </a:solidFill>
                <a:ea typeface="文鼎粗隸" panose="03000809000000000000" pitchFamily="65" charset="-120"/>
                <a:sym typeface="Wingdings" panose="05000000000000000000" pitchFamily="2" charset="2"/>
              </a:rPr>
              <a:t>如未達報廢年限，不予同意辦理異常報廢。</a:t>
            </a:r>
            <a:endParaRPr lang="en-US" altLang="zh-TW" sz="2600" dirty="0">
              <a:solidFill>
                <a:schemeClr val="tx2"/>
              </a:solidFill>
              <a:ea typeface="文鼎粗隸" panose="03000809000000000000" pitchFamily="65" charset="-120"/>
              <a:sym typeface="Wingdings" panose="05000000000000000000" pitchFamily="2" charset="2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注意事項：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#</a:t>
            </a:r>
            <a:r>
              <a:rPr lang="zh-TW" altLang="en-US" sz="20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有新增工程項目需</a:t>
            </a:r>
            <a:r>
              <a:rPr lang="zh-TW" altLang="en-US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拆除原工程</a:t>
            </a:r>
            <a:r>
              <a:rPr lang="zh-TW" altLang="en-US" sz="20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者，應注意原建物或定著物是否有列財產帳，</a:t>
            </a:r>
            <a:r>
              <a:rPr lang="zh-TW" altLang="en-US" sz="20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屬財產部分應先編列報廢預算</a:t>
            </a:r>
            <a:r>
              <a:rPr lang="zh-TW" altLang="en-US" sz="20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，通過後始可新增。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#</a:t>
            </a:r>
            <a:r>
              <a:rPr lang="zh-TW" altLang="en-US" sz="2000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新購機器儀器設備，舊有設備應先編列並通過報廢預算始可採購，例如電腦、冷氣機。</a:t>
            </a:r>
            <a:endParaRPr lang="en-US" altLang="zh-TW" sz="2000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sz="26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275" y="6075364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957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6942" y="753927"/>
            <a:ext cx="7313613" cy="750888"/>
          </a:xfrm>
        </p:spPr>
        <p:txBody>
          <a:bodyPr/>
          <a:lstStyle/>
          <a:p>
            <a:pPr marL="552450" indent="-552450" eaLnBrk="1" hangingPunct="1">
              <a:defRPr/>
            </a:pP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報廢預算編列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7300" y="1775686"/>
            <a:ext cx="9741877" cy="3306628"/>
          </a:xfrm>
        </p:spPr>
        <p:txBody>
          <a:bodyPr/>
          <a:lstStyle/>
          <a:p>
            <a:pPr marL="446088" lvl="1" indent="0" eaLnBrk="1" hangingPunct="1">
              <a:buClr>
                <a:schemeClr val="tx2"/>
              </a:buClr>
              <a:buSzPct val="90000"/>
              <a:buNone/>
              <a:defRPr/>
            </a:pPr>
            <a:endParaRPr lang="en-US" altLang="zh-TW" sz="20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57600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None/>
              <a:defRPr/>
            </a:pPr>
            <a:r>
              <a:rPr lang="zh-TW" altLang="en-US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系統開放時間</a:t>
            </a:r>
            <a:r>
              <a:rPr lang="zh-TW" altLang="en-US" sz="3200" b="1" u="sng" dirty="0">
                <a:solidFill>
                  <a:srgbClr val="FF0000"/>
                </a:solidFill>
                <a:latin typeface="新細明體" panose="02020500000000000000" pitchFamily="18" charset="-120"/>
              </a:rPr>
              <a:t>：</a:t>
            </a:r>
            <a:r>
              <a:rPr lang="en-US" altLang="zh-TW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113/1/24(</a:t>
            </a:r>
            <a:r>
              <a:rPr lang="zh-TW" altLang="en-US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三</a:t>
            </a:r>
            <a:r>
              <a:rPr lang="en-US" altLang="zh-TW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)~113/2/23(</a:t>
            </a:r>
            <a:r>
              <a:rPr lang="zh-TW" altLang="en-US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五</a:t>
            </a:r>
            <a:r>
              <a:rPr lang="en-US" altLang="zh-TW" sz="3200" b="1" u="sng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</a:p>
          <a:p>
            <a:pPr marL="57600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None/>
              <a:defRPr/>
            </a:pPr>
            <a:endParaRPr lang="en-US" altLang="zh-TW" sz="1400" b="1" u="sng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574675" lvl="1" indent="-574675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None/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注意事項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:</a:t>
            </a:r>
          </a:p>
          <a:p>
            <a:pPr marL="273050" lvl="1" indent="-27305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defRPr/>
            </a:pPr>
            <a:r>
              <a:rPr lang="zh-TW" altLang="en-US" sz="2400" b="1" dirty="0">
                <a:solidFill>
                  <a:schemeClr val="tx2"/>
                </a:solidFill>
                <a:ea typeface="文鼎粗隸" panose="02010609010101010101" pitchFamily="49" charset="-120"/>
              </a:rPr>
              <a:t>勿再次提列前一年度已預估報廢之財產。核准通過預估報廢財產，請於該學年度完成報廢。</a:t>
            </a:r>
            <a:endParaRPr lang="en-US" altLang="zh-TW" sz="24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marL="273050" lvl="1" indent="-27305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defRPr/>
            </a:pPr>
            <a:r>
              <a:rPr lang="en-US" altLang="zh-TW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113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學年度電腦類編列預估</a:t>
            </a:r>
            <a:r>
              <a:rPr lang="zh-TW" altLang="en-US" sz="2400" b="1" dirty="0" smtClean="0">
                <a:solidFill>
                  <a:srgbClr val="FF0000"/>
                </a:solidFill>
                <a:ea typeface="文鼎粗隸" panose="02010609010101010101" pitchFamily="49" charset="-120"/>
              </a:rPr>
              <a:t>報廢需滿</a:t>
            </a:r>
            <a:r>
              <a:rPr lang="en-US" altLang="zh-TW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年再加</a:t>
            </a:r>
            <a:r>
              <a:rPr lang="en-US" altLang="zh-TW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個月</a:t>
            </a:r>
            <a:r>
              <a:rPr lang="en-US" altLang="zh-TW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以會計入帳日期為計算基準</a:t>
            </a:r>
            <a:r>
              <a:rPr lang="en-US" altLang="zh-TW" sz="2400" b="1" dirty="0">
                <a:solidFill>
                  <a:srgbClr val="FF0000"/>
                </a:solidFill>
                <a:ea typeface="文鼎粗隸" panose="02010609010101010101" pitchFamily="49" charset="-120"/>
              </a:rPr>
              <a:t>)</a:t>
            </a:r>
          </a:p>
          <a:p>
            <a:pPr marL="576000" lvl="1" indent="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None/>
              <a:defRPr/>
            </a:pPr>
            <a:endParaRPr lang="zh-TW" altLang="en-US" sz="3200" b="1" u="sng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187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3175" y="1708529"/>
            <a:ext cx="101007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en-US" altLang="zh-TW" sz="3200" b="1" kern="0" dirty="0">
                <a:solidFill>
                  <a:srgbClr val="006666"/>
                </a:solidFill>
                <a:latin typeface="超研澤中粗隸"/>
                <a:ea typeface="文鼎粗隸" pitchFamily="49" charset="-120"/>
              </a:rPr>
              <a:t>1)</a:t>
            </a:r>
            <a:r>
              <a:rPr lang="zh-TW" altLang="en-US" sz="3200" b="1" dirty="0">
                <a:solidFill>
                  <a:srgbClr val="0033CC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單位財產保管人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登入總務處總務資訊系統之</a:t>
            </a:r>
            <a:r>
              <a:rPr lang="zh-TW" altLang="en-US" sz="3200" b="1" dirty="0">
                <a:solidFill>
                  <a:schemeClr val="tx2"/>
                </a:solidFill>
                <a:ea typeface="文鼎粗隸" panose="02010609010101010101" pitchFamily="49" charset="-120"/>
              </a:rPr>
              <a:t>財物管理服務進行預估報廢。</a:t>
            </a:r>
            <a:endParaRPr lang="en-US" altLang="zh-TW" sz="32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endParaRPr lang="en-US" altLang="zh-TW" sz="32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en-US" altLang="zh-TW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2)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資產組依據使用年</a:t>
            </a:r>
            <a:r>
              <a:rPr lang="zh-TW" altLang="en-US" sz="3200" b="1" kern="0" dirty="0">
                <a:solidFill>
                  <a:srgbClr val="006666"/>
                </a:solidFill>
                <a:ea typeface="文鼎粗隸" pitchFamily="49" charset="-120"/>
              </a:rPr>
              <a:t>限於系統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審核</a:t>
            </a:r>
            <a:r>
              <a:rPr lang="en-US" altLang="zh-TW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  <a:sym typeface="Wingdings" panose="05000000000000000000" pitchFamily="2" charset="2"/>
              </a:rPr>
              <a:t></a:t>
            </a: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r>
              <a:rPr lang="zh-TW" altLang="en-US" sz="3200" b="1" kern="0" dirty="0">
                <a:solidFill>
                  <a:srgbClr val="0033CC"/>
                </a:solidFill>
                <a:latin typeface="文鼎粗隸" pitchFamily="49" charset="-120"/>
                <a:ea typeface="文鼎粗隸" pitchFamily="49" charset="-120"/>
              </a:rPr>
              <a:t>單位財產保管人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列印</a:t>
            </a:r>
            <a:r>
              <a:rPr lang="zh-TW" altLang="en-US" sz="3200" b="1" kern="0" dirty="0">
                <a:solidFill>
                  <a:srgbClr val="CC3300"/>
                </a:solidFill>
                <a:latin typeface="文鼎粗隸" pitchFamily="49" charset="-120"/>
                <a:ea typeface="文鼎粗隸" pitchFamily="49" charset="-120"/>
              </a:rPr>
              <a:t>預估報廢清冊紙本</a:t>
            </a:r>
            <a:r>
              <a:rPr lang="zh-TW" altLang="zh-TW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，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經單位</a:t>
            </a:r>
            <a:r>
              <a:rPr lang="zh-TW" altLang="en-US" sz="3200" b="1" kern="0" dirty="0">
                <a:solidFill>
                  <a:srgbClr val="006666"/>
                </a:solidFill>
                <a:ea typeface="文鼎粗隸" pitchFamily="49" charset="-120"/>
              </a:rPr>
              <a:t>主管</a:t>
            </a:r>
            <a:r>
              <a:rPr lang="zh-TW" altLang="en-US" sz="3200" b="1" kern="0" dirty="0">
                <a:solidFill>
                  <a:srgbClr val="006666"/>
                </a:solidFill>
                <a:latin typeface="文鼎粗隸" pitchFamily="49" charset="-120"/>
                <a:ea typeface="文鼎粗隸" pitchFamily="49" charset="-120"/>
              </a:rPr>
              <a:t>簽核後送資產組蓋章核定。</a:t>
            </a: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  <a:p>
            <a:pPr marL="446088" lvl="1">
              <a:spcBef>
                <a:spcPct val="20000"/>
              </a:spcBef>
              <a:buClr>
                <a:srgbClr val="006666"/>
              </a:buClr>
              <a:buSzPct val="90000"/>
              <a:defRPr/>
            </a:pPr>
            <a:endParaRPr lang="en-US" altLang="zh-TW" sz="3200" b="1" kern="0" dirty="0">
              <a:solidFill>
                <a:srgbClr val="006666"/>
              </a:solidFill>
              <a:latin typeface="文鼎粗隸" pitchFamily="49" charset="-120"/>
              <a:ea typeface="文鼎粗隸" pitchFamily="49" charset="-12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68476" y="687065"/>
            <a:ext cx="73136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報廢預算編列流程</a:t>
            </a:r>
            <a:endParaRPr lang="zh-TW" altLang="en-US" b="1" kern="0" dirty="0"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15639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報廢預算編列流程</a:t>
            </a:r>
            <a:endParaRPr lang="zh-TW" altLang="en-US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5600" y="1844675"/>
            <a:ext cx="9751482" cy="3887788"/>
          </a:xfrm>
        </p:spPr>
        <p:txBody>
          <a:bodyPr/>
          <a:lstStyle/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r>
              <a:rPr lang="en-US" altLang="zh-TW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3)</a:t>
            </a:r>
            <a:r>
              <a:rPr lang="zh-TW" altLang="en-US" sz="3200" b="1" dirty="0">
                <a:solidFill>
                  <a:srgbClr val="0033CC"/>
                </a:solidFill>
                <a:ea typeface="文鼎粗隸" pitchFamily="49" charset="-120"/>
                <a:cs typeface="+mn-cs"/>
              </a:rPr>
              <a:t>單位預算彙整人員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登入會計室概算系統登錄財產報廢</a:t>
            </a:r>
            <a:r>
              <a:rPr lang="zh-TW" altLang="en-US" sz="3200" b="1" dirty="0">
                <a:solidFill>
                  <a:schemeClr val="tx2"/>
                </a:solidFill>
                <a:ea typeface="文鼎粗隸" panose="03000809000000000000" pitchFamily="65" charset="-120"/>
              </a:rPr>
              <a:t>殘值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概算總金額。</a:t>
            </a:r>
            <a:endParaRPr lang="en-US" altLang="zh-TW" sz="32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endParaRPr lang="en-US" altLang="zh-TW" sz="32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933450" lvl="1" indent="-476250" eaLnBrk="1" hangingPunct="1">
              <a:buClr>
                <a:srgbClr val="0033CC"/>
              </a:buClr>
              <a:buSzPct val="90000"/>
              <a:buNone/>
            </a:pPr>
            <a:r>
              <a:rPr lang="en-US" altLang="zh-TW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4)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提報單位將此</a:t>
            </a:r>
            <a:r>
              <a:rPr lang="zh-TW" altLang="en-US" sz="3200" b="1" dirty="0">
                <a:solidFill>
                  <a:srgbClr val="CC33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預估報廢清冊正本</a:t>
            </a:r>
            <a:r>
              <a:rPr lang="zh-TW" altLang="en-US" sz="32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隨附在該學年度「經費概算表」內送會計室。</a:t>
            </a:r>
          </a:p>
        </p:txBody>
      </p:sp>
      <p:pic>
        <p:nvPicPr>
          <p:cNvPr id="5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0337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8838" y="333375"/>
            <a:ext cx="7704137" cy="1143000"/>
          </a:xfrm>
        </p:spPr>
        <p:txBody>
          <a:bodyPr/>
          <a:lstStyle/>
          <a:p>
            <a:pPr eaLnBrk="1" hangingPunct="1"/>
            <a:r>
              <a:rPr lang="en-US" altLang="zh-TW" sz="38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8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學年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度預算編列原則</a:t>
            </a:r>
            <a:b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8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8838" y="2058955"/>
            <a:ext cx="8110564" cy="338549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4000" dirty="0">
                <a:solidFill>
                  <a:srgbClr val="0000FF"/>
                </a:solidFill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全校公共設備維修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1" dirty="0">
                <a:solidFill>
                  <a:srgbClr val="0000FF"/>
                </a:solidFill>
                <a:ea typeface="文鼎粗隸" panose="02010609010101010101" pitchFamily="49" charset="-120"/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全校公共空間維護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1" dirty="0">
                <a:solidFill>
                  <a:srgbClr val="0000FF"/>
                </a:solidFill>
                <a:ea typeface="文鼎粗隸" panose="02010609010101010101" pitchFamily="49" charset="-120"/>
              </a:rPr>
              <a:t>■</a:t>
            </a:r>
            <a:r>
              <a:rPr lang="zh-TW" altLang="en-US" sz="4000" b="1" dirty="0">
                <a:solidFill>
                  <a:schemeClr val="tx2"/>
                </a:solidFill>
                <a:ea typeface="文鼎粗隸" panose="02010609010101010101" pitchFamily="49" charset="-120"/>
              </a:rPr>
              <a:t>校園美化、清潔、消毒事務</a:t>
            </a:r>
            <a:endParaRPr lang="en-US" altLang="zh-TW" sz="40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8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3600" b="1" dirty="0" smtClean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600" b="1" dirty="0" smtClean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學年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度各單位提報總務處全校性設備修繕費預算表，請於</a:t>
            </a:r>
            <a:r>
              <a:rPr lang="en-US" altLang="zh-TW" sz="3600" b="1" dirty="0" smtClean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600" b="1" dirty="0" smtClean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年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</a:t>
            </a:r>
            <a:r>
              <a:rPr lang="zh-TW" altLang="en-US" sz="3600" b="1" dirty="0" smtClean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月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  <a:sym typeface="Wingdings" pitchFamily="2" charset="2"/>
              </a:rPr>
              <a:t>0</a:t>
            </a:r>
            <a:r>
              <a:rPr lang="en-US" altLang="zh-TW" sz="3600" b="1" dirty="0" smtClean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5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日</a:t>
            </a:r>
            <a:r>
              <a:rPr lang="en-US" altLang="zh-TW" sz="3600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(</a:t>
            </a:r>
            <a:r>
              <a:rPr lang="zh-TW" altLang="en-US" sz="3600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一</a:t>
            </a:r>
            <a:r>
              <a:rPr lang="en-US" altLang="zh-TW" sz="3600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)</a:t>
            </a: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  <a:sym typeface="Wingdings" pitchFamily="2" charset="2"/>
              </a:rPr>
              <a:t>前送至事務組彙整續辦</a:t>
            </a:r>
            <a:endParaRPr lang="zh-TW" altLang="en-US" sz="3600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b="1" dirty="0">
              <a:solidFill>
                <a:schemeClr val="tx2"/>
              </a:solidFill>
              <a:ea typeface="文鼎粗隸" panose="02010609010101010101" pitchFamily="49" charset="-120"/>
            </a:endParaRP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5343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24647" y="2628839"/>
            <a:ext cx="9596561" cy="319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TW" altLang="en-US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為符合個資法及保護學校資料不外洩，針對有儲存裝置之資訊設備報廢時，須填寫</a:t>
            </a:r>
            <a:r>
              <a:rPr lang="zh-TW" altLang="en-US" sz="2400" b="1" kern="0" dirty="0">
                <a:solidFill>
                  <a:srgbClr val="FF0000"/>
                </a:solidFill>
                <a:ea typeface="文鼎粗隸" panose="02010609010101010101" pitchFamily="49" charset="-120"/>
              </a:rPr>
              <a:t>資安檢核表</a:t>
            </a:r>
            <a:r>
              <a:rPr lang="zh-TW" altLang="en-US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以確認是否刪</a:t>
            </a:r>
            <a:r>
              <a:rPr lang="en-US" altLang="zh-TW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(</a:t>
            </a:r>
            <a:r>
              <a:rPr lang="zh-TW" altLang="en-US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移</a:t>
            </a:r>
            <a:r>
              <a:rPr lang="en-US" altLang="zh-TW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)</a:t>
            </a:r>
            <a:r>
              <a:rPr lang="zh-TW" altLang="en-US" sz="2400" b="1" kern="0" dirty="0">
                <a:solidFill>
                  <a:schemeClr val="tx2"/>
                </a:solidFill>
                <a:ea typeface="文鼎粗隸" panose="02010609010101010101" pitchFamily="49" charset="-120"/>
              </a:rPr>
              <a:t>除個資及業務相關資料。</a:t>
            </a:r>
            <a:endParaRPr lang="en-US" altLang="zh-TW" sz="2400" b="1" kern="0" dirty="0">
              <a:solidFill>
                <a:schemeClr val="tx2"/>
              </a:solidFill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endParaRPr lang="en-US" altLang="zh-TW" sz="2400" b="1" kern="0" dirty="0">
              <a:solidFill>
                <a:srgbClr val="FF0000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為避免行政流程往返，請於報廢程序時，將資安檢核表檢附於財產減損單，此外，如同時須辦理廢品回收，則將廢品清運申請單一併檢附。</a:t>
            </a:r>
            <a:endParaRPr lang="en-US" altLang="zh-TW" sz="2400" b="1" kern="0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2400" b="1" kern="0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填寫財產減損單時，請將財產及列管物品分開製單。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25084" y="756709"/>
            <a:ext cx="731361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b="1" kern="0" dirty="0">
                <a:latin typeface="文鼎粗隸" panose="02010609010101010101" pitchFamily="49" charset="-120"/>
                <a:ea typeface="文鼎粗隸" panose="02010609010101010101" pitchFamily="49" charset="-120"/>
              </a:rPr>
              <a:t>財產報廢補充說明</a:t>
            </a:r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13492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1087" y="333375"/>
            <a:ext cx="7953497" cy="1143000"/>
          </a:xfrm>
        </p:spPr>
        <p:txBody>
          <a:bodyPr/>
          <a:lstStyle/>
          <a:p>
            <a:pPr eaLnBrk="1" hangingPunct="1"/>
            <a:r>
              <a:rPr lang="en-US" altLang="zh-TW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3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學年度預算編列日程</a:t>
            </a:r>
            <a:r>
              <a:rPr lang="zh-TW" altLang="en-US" b="1" dirty="0"/>
              <a:t>：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2424" y="1194318"/>
            <a:ext cx="9253661" cy="5318449"/>
          </a:xfrm>
        </p:spPr>
        <p:txBody>
          <a:bodyPr/>
          <a:lstStyle/>
          <a:p>
            <a:pPr marL="160338" lvl="1" indent="0" eaLnBrk="1" hangingPunct="1">
              <a:buClr>
                <a:srgbClr val="006666"/>
              </a:buClr>
              <a:buSzPct val="90000"/>
              <a:buNone/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所屬或管理單位提報資料送至相關一級院、處、室彙整後，於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5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一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前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送至總務處</a:t>
            </a: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全校性設備修繕提報資料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事務組</a:t>
            </a:r>
            <a:endParaRPr lang="en-US" altLang="zh-TW" sz="2800" b="1" dirty="0">
              <a:solidFill>
                <a:srgbClr val="0033CC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  全校性建物修繕提報資料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營繕組</a:t>
            </a:r>
            <a:endParaRPr lang="en-US" altLang="zh-TW" sz="2800" b="1" dirty="0">
              <a:solidFill>
                <a:srgbClr val="0033CC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24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三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至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23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五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止</a:t>
            </a:r>
            <a:endParaRPr lang="en-US" altLang="zh-TW" sz="2800" b="1" dirty="0">
              <a:solidFill>
                <a:srgbClr val="FF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預估報廢財產提報資料   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資產組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學年度提報</a:t>
            </a:r>
            <a:r>
              <a:rPr lang="zh-TW" altLang="en-US" sz="2800" b="1" u="sng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申請購置冷氣機需求表、新增或汰換冷氣機申請作業表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，於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113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5</a:t>
            </a:r>
            <a:r>
              <a:rPr lang="zh-TW" altLang="en-US" sz="28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一</a:t>
            </a:r>
            <a:r>
              <a:rPr lang="en-US" altLang="zh-TW" sz="28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)16:00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前</a:t>
            </a:r>
            <a:r>
              <a:rPr lang="zh-TW" altLang="en-US" sz="2800" b="1" dirty="0">
                <a:latin typeface="文鼎粗隸" panose="03000809000000000000" pitchFamily="65" charset="-120"/>
                <a:ea typeface="文鼎粗隸" panose="03000809000000000000" pitchFamily="65" charset="-120"/>
              </a:rPr>
              <a:t>→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</a:t>
            </a:r>
            <a:r>
              <a:rPr lang="zh-TW" altLang="en-US" sz="2800" b="1" dirty="0">
                <a:solidFill>
                  <a:srgbClr val="0033CC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資產組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  </a:t>
            </a:r>
            <a:r>
              <a:rPr lang="en-US" altLang="zh-TW" sz="2800" b="1" dirty="0" smtClean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月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21</a:t>
            </a:r>
            <a:r>
              <a:rPr lang="zh-TW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日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三</a:t>
            </a:r>
            <a:r>
              <a:rPr lang="en-US" altLang="zh-TW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起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通知</a:t>
            </a:r>
            <a:r>
              <a:rPr lang="zh-TW" altLang="zh-TW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各單位</a:t>
            </a:r>
            <a:r>
              <a:rPr lang="zh-TW" altLang="en-US" sz="2800" b="1" dirty="0">
                <a:solidFill>
                  <a:schemeClr val="tx2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領取，供編列預算及請購使用。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endParaRPr lang="en-US" altLang="zh-TW" sz="2800" b="1" dirty="0">
              <a:solidFill>
                <a:schemeClr val="tx2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7104063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6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3742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14852" y="1704414"/>
            <a:ext cx="9361287" cy="361420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公共設備維修：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鐘聲廣播系統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監視錄影系統</a:t>
            </a:r>
            <a:endParaRPr lang="en-US" altLang="zh-TW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ea typeface="文鼎粗隸" panose="02010609010101010101" pitchFamily="49" charset="-120"/>
              </a:rPr>
              <a:t>全校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公共空間之維護：</a:t>
            </a: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公共教室：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E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化設備、黑板、板擦機、窗簾</a:t>
            </a:r>
            <a:endParaRPr lang="en-US" altLang="zh-TW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總務處業管之會議室、茶水間：設備用品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36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8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8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學年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度預算編列原則</a:t>
            </a:r>
            <a:b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</a:t>
            </a:r>
            <a:r>
              <a:rPr lang="en-US" altLang="zh-TW" sz="38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8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9697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4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4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學年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度預算編列原則</a:t>
            </a:r>
            <a:b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4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4464" y="1689101"/>
            <a:ext cx="7773987" cy="4176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校園美化、清潔、消毒：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校園景觀規劃及其意外災害清理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大樓位置引導</a:t>
            </a:r>
          </a:p>
          <a:p>
            <a:pPr eaLnBrk="1" hangingPunct="1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3.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校園病媒蚊、蟲害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校園定期消毒</a:t>
            </a: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4.</a:t>
            </a:r>
            <a:r>
              <a:rPr lang="zh-TW" altLang="en-US" sz="36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大樓外牆清洗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094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50943" y="295081"/>
            <a:ext cx="7313612" cy="1143000"/>
          </a:xfrm>
        </p:spPr>
        <p:txBody>
          <a:bodyPr/>
          <a:lstStyle/>
          <a:p>
            <a:pPr eaLnBrk="1" hangingPunct="1"/>
            <a:r>
              <a:rPr lang="en-US" altLang="zh-TW" sz="34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113</a:t>
            </a:r>
            <a:r>
              <a:rPr lang="zh-TW" altLang="en-US" sz="3400" b="1" dirty="0" smtClean="0">
                <a:latin typeface="文鼎粗隸" panose="02010609010101010101" pitchFamily="49" charset="-120"/>
                <a:ea typeface="文鼎粗隸" panose="02010609010101010101" pitchFamily="49" charset="-120"/>
              </a:rPr>
              <a:t>學年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度預算編列原則</a:t>
            </a:r>
            <a:b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</a:b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            </a:t>
            </a:r>
            <a:r>
              <a:rPr lang="en-US" altLang="zh-TW" sz="3400" b="1" dirty="0">
                <a:latin typeface="標楷體" panose="03000509000000000000" pitchFamily="65" charset="-120"/>
                <a:ea typeface="文鼎粗隸" panose="02010609010101010101" pitchFamily="49" charset="-120"/>
              </a:rPr>
              <a:t>—</a:t>
            </a:r>
            <a:r>
              <a:rPr lang="zh-TW" altLang="en-US" sz="3400" b="1" dirty="0">
                <a:latin typeface="文鼎粗隸" panose="02010609010101010101" pitchFamily="49" charset="-120"/>
                <a:ea typeface="文鼎粗隸" panose="02010609010101010101" pitchFamily="49" charset="-120"/>
              </a:rPr>
              <a:t>全校公共設備修繕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43" y="1548007"/>
            <a:ext cx="10510903" cy="41767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3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電話費預算：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chemeClr val="tx2"/>
                </a:solidFill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1.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使用單位自行編列預算：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原總務處核定之公務電話及傳真機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</a:p>
          <a:p>
            <a:pPr eaLnBrk="1" hangingPunct="1">
              <a:buNone/>
            </a:pP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(1)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校內通話等級每個門號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64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元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/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(2)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市話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以上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等級每個門號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200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元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/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(3)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現有獨立專線電話之電話費。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(4)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超出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(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月基本費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)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預算之電話費。</a:t>
            </a:r>
          </a:p>
          <a:p>
            <a:pPr eaLnBrk="1" hangingPunct="1">
              <a:buNone/>
            </a:pP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 </a:t>
            </a:r>
            <a:r>
              <a:rPr lang="en-US" altLang="zh-TW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2.</a:t>
            </a:r>
            <a:r>
              <a:rPr lang="zh-TW" altLang="en-US" sz="3000" b="1" dirty="0">
                <a:solidFill>
                  <a:srgbClr val="006666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專案預算支付：教學卓越計畫、高教深耕計畫、碩士在職專班結餘款、碩士學位學程結餘款、專案結餘款、科技部計劃專款、基金會等。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1921" y="6188075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673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5913" y="2133600"/>
            <a:ext cx="7313612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營繕一組</a:t>
            </a:r>
            <a:endParaRPr lang="en-US" altLang="zh-TW" sz="9000" b="1" dirty="0">
              <a:solidFill>
                <a:schemeClr val="tx2"/>
              </a:solidFill>
              <a:latin typeface="文鼎粗隸" panose="02010609010101010101" pitchFamily="49" charset="-120"/>
              <a:ea typeface="文鼎粗隸" panose="02010609010101010101" pitchFamily="49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9000" b="1" dirty="0">
                <a:solidFill>
                  <a:schemeClr val="tx2"/>
                </a:solidFill>
                <a:latin typeface="文鼎粗隸" panose="02010609010101010101" pitchFamily="49" charset="-120"/>
                <a:ea typeface="文鼎粗隸" panose="02010609010101010101" pitchFamily="49" charset="-120"/>
              </a:rPr>
              <a:t>營繕二組</a:t>
            </a:r>
          </a:p>
        </p:txBody>
      </p:sp>
    </p:spTree>
    <p:extLst>
      <p:ext uri="{BB962C8B-B14F-4D97-AF65-F5344CB8AC3E}">
        <p14:creationId xmlns:p14="http://schemas.microsoft.com/office/powerpoint/2010/main" val="33578159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8126" y="868363"/>
            <a:ext cx="7502525" cy="576262"/>
          </a:xfrm>
        </p:spPr>
        <p:txBody>
          <a:bodyPr/>
          <a:lstStyle/>
          <a:p>
            <a:pPr marL="965200" indent="-965200" algn="ctr" eaLnBrk="1" hangingPunct="1"/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各教學及行政單位</a:t>
            </a:r>
            <a:r>
              <a:rPr lang="zh-TW" altLang="en-US" b="1" dirty="0">
                <a:solidFill>
                  <a:srgbClr val="FF0000"/>
                </a:solidFill>
                <a:latin typeface="華康楷書體W5(P)" pitchFamily="66" charset="-120"/>
                <a:ea typeface="文鼎粗隸" panose="02010609010101010101" pitchFamily="49" charset="-120"/>
              </a:rPr>
              <a:t>需</a:t>
            </a:r>
            <a:r>
              <a:rPr lang="zh-TW" altLang="en-US" dirty="0">
                <a:latin typeface="華康楷書體W5(P)" pitchFamily="66" charset="-120"/>
                <a:ea typeface="文鼎粗隸" panose="02010609010101010101" pitchFamily="49" charset="-120"/>
              </a:rPr>
              <a:t>自行提列預算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82889" y="1684338"/>
            <a:ext cx="7489825" cy="1960562"/>
          </a:xfrm>
        </p:spPr>
        <p:txBody>
          <a:bodyPr/>
          <a:lstStyle/>
          <a:p>
            <a:pPr marL="0" algn="just" eaLnBrk="1" hangingPunct="1">
              <a:buNone/>
            </a:pP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院（系、所）及各單位之行政辦公室、研究室</a:t>
            </a: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教學實驗室、專用教室、專用會議室等</a:t>
            </a:r>
            <a:r>
              <a:rPr lang="zh-TW" altLang="zh-TW" sz="2800" b="1" u="sng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業管區域</a:t>
            </a:r>
            <a:r>
              <a:rPr lang="zh-TW" altLang="zh-TW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之修繕</a:t>
            </a:r>
            <a:r>
              <a:rPr lang="zh-TW" altLang="en-US" sz="280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及設備維護，須編列於各單位自行管理之修繕預算內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719514" y="3573464"/>
            <a:ext cx="5113337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泥作維修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木作維修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水電維修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冷氣空調系統</a:t>
            </a:r>
            <a:r>
              <a:rPr kumimoji="1" lang="zh-TW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保養修繕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燈具、燈管汰換</a:t>
            </a:r>
            <a:endParaRPr kumimoji="1" lang="zh-TW" altLang="en-US" sz="24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TW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實驗室包含內部消防設備</a:t>
            </a:r>
          </a:p>
        </p:txBody>
      </p:sp>
      <p:pic>
        <p:nvPicPr>
          <p:cNvPr id="9221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51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39715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2894013" y="836613"/>
            <a:ext cx="7313612" cy="608012"/>
          </a:xfrm>
        </p:spPr>
        <p:txBody>
          <a:bodyPr/>
          <a:lstStyle/>
          <a:p>
            <a:pPr algn="ctr"/>
            <a:r>
              <a:rPr lang="en-US" altLang="zh-TW" dirty="0" smtClean="0">
                <a:ea typeface="文鼎粗隸" panose="02010609010101010101" pitchFamily="49" charset="-120"/>
              </a:rPr>
              <a:t>113</a:t>
            </a:r>
            <a:r>
              <a:rPr lang="zh-TW" altLang="en-US" dirty="0" smtClean="0">
                <a:ea typeface="文鼎粗隸" panose="02010609010101010101" pitchFamily="49" charset="-120"/>
              </a:rPr>
              <a:t>學年</a:t>
            </a:r>
            <a:r>
              <a:rPr lang="zh-TW" altLang="en-US" dirty="0">
                <a:ea typeface="文鼎粗隸" panose="02010609010101010101" pitchFamily="49" charset="-120"/>
              </a:rPr>
              <a:t>度預算編列修繕順序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750124" y="1918654"/>
          <a:ext cx="7634288" cy="269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文字方塊 2"/>
          <p:cNvSpPr txBox="1">
            <a:spLocks noChangeArrowheads="1"/>
          </p:cNvSpPr>
          <p:nvPr/>
        </p:nvSpPr>
        <p:spPr bwMode="auto">
          <a:xfrm>
            <a:off x="3886201" y="4637088"/>
            <a:ext cx="49218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kumimoji="1" sz="2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5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kumimoji="1" sz="2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kumimoji="1" sz="19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1.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總務處核定預算</a:t>
            </a:r>
            <a:endParaRPr kumimoji="1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2.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各院配合款佔總工程款比例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3.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標楷體" panose="03000509000000000000" pitchFamily="65" charset="-120"/>
                <a:cs typeface="+mn-cs"/>
              </a:rPr>
              <a:t>校外配合款佔總工程款比例</a:t>
            </a:r>
          </a:p>
        </p:txBody>
      </p:sp>
      <p:pic>
        <p:nvPicPr>
          <p:cNvPr id="11269" name="圖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76" y="6110289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5925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2357</Words>
  <Application>Microsoft Office PowerPoint</Application>
  <PresentationFormat>寬螢幕</PresentationFormat>
  <Paragraphs>249</Paragraphs>
  <Slides>31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3" baseType="lpstr">
      <vt:lpstr>文鼎粗隸</vt:lpstr>
      <vt:lpstr>華康楷書體W5(P)</vt:lpstr>
      <vt:lpstr>華康徽宗宮體W5</vt:lpstr>
      <vt:lpstr>超研澤中粗隸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3_Eclipse</vt:lpstr>
      <vt:lpstr>PowerPoint 簡報</vt:lpstr>
      <vt:lpstr>PowerPoint 簡報</vt:lpstr>
      <vt:lpstr>113學年度預算編列原則             —全校公共設備修繕</vt:lpstr>
      <vt:lpstr>113學年度預算編列原則            —全校公共設備修繕</vt:lpstr>
      <vt:lpstr>113學年度預算編列原則             —全校公共設備修繕</vt:lpstr>
      <vt:lpstr>113學年度預算編列原則             —全校公共設備修繕</vt:lpstr>
      <vt:lpstr>PowerPoint 簡報</vt:lpstr>
      <vt:lpstr>各教學及行政單位需自行提列預算</vt:lpstr>
      <vt:lpstr>113學年度預算編列修繕順序</vt:lpstr>
      <vt:lpstr>營繕組提列之全校性預算</vt:lpstr>
      <vt:lpstr>PowerPoint 簡報</vt:lpstr>
      <vt:lpstr>PowerPoint 簡報</vt:lpstr>
      <vt:lpstr>PowerPoint 簡報</vt:lpstr>
      <vt:lpstr>特別提醒</vt:lpstr>
      <vt:lpstr>室內裝修審查</vt:lpstr>
      <vt:lpstr>PowerPoint 簡報</vt:lpstr>
      <vt:lpstr>辦公室影印機租用</vt:lpstr>
      <vt:lpstr>冷氣機採購</vt:lpstr>
      <vt:lpstr>本校預算之電腦及印表機採購 </vt:lpstr>
      <vt:lpstr>家具採購   </vt:lpstr>
      <vt:lpstr>     綠色採購</vt:lpstr>
      <vt:lpstr>採購相關注意事項-請購系統</vt:lpstr>
      <vt:lpstr>PowerPoint 簡報</vt:lpstr>
      <vt:lpstr>PowerPoint 簡報</vt:lpstr>
      <vt:lpstr>PowerPoint 簡報</vt:lpstr>
      <vt:lpstr>財產報廢預算編列原則</vt:lpstr>
      <vt:lpstr>報廢預算編列</vt:lpstr>
      <vt:lpstr>PowerPoint 簡報</vt:lpstr>
      <vt:lpstr>報廢預算編列流程</vt:lpstr>
      <vt:lpstr>PowerPoint 簡報</vt:lpstr>
      <vt:lpstr>113學年度預算編列日程：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Tien</dc:creator>
  <cp:lastModifiedBy>FJCU</cp:lastModifiedBy>
  <cp:revision>115</cp:revision>
  <cp:lastPrinted>2024-01-24T05:00:35Z</cp:lastPrinted>
  <dcterms:created xsi:type="dcterms:W3CDTF">2021-01-20T11:23:39Z</dcterms:created>
  <dcterms:modified xsi:type="dcterms:W3CDTF">2024-01-24T05:14:59Z</dcterms:modified>
</cp:coreProperties>
</file>